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73" r:id="rId3"/>
    <p:sldId id="286" r:id="rId4"/>
    <p:sldId id="327" r:id="rId5"/>
    <p:sldId id="335" r:id="rId6"/>
    <p:sldId id="333" r:id="rId7"/>
    <p:sldId id="336" r:id="rId8"/>
    <p:sldId id="324" r:id="rId9"/>
    <p:sldId id="325" r:id="rId10"/>
    <p:sldId id="332" r:id="rId11"/>
    <p:sldId id="331" r:id="rId12"/>
    <p:sldId id="328" r:id="rId13"/>
    <p:sldId id="339" r:id="rId14"/>
    <p:sldId id="340" r:id="rId15"/>
    <p:sldId id="338" r:id="rId16"/>
    <p:sldId id="274" r:id="rId17"/>
    <p:sldId id="341" r:id="rId18"/>
    <p:sldId id="342" r:id="rId19"/>
    <p:sldId id="343" r:id="rId20"/>
    <p:sldId id="288"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6090" autoAdjust="0"/>
    <p:restoredTop sz="94660"/>
  </p:normalViewPr>
  <p:slideViewPr>
    <p:cSldViewPr snapToGrid="0">
      <p:cViewPr varScale="1">
        <p:scale>
          <a:sx n="91" d="100"/>
          <a:sy n="91" d="100"/>
        </p:scale>
        <p:origin x="84" y="4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d-fs03\Student1204$\tobacco%20needs%20assessment\SmokingPrevalenceProjections.data.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d-fs03\Student1204$\tobacco%20needs%20assessment\SmokingPrevalenceProjections.data.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d-fs03\Student1204$\tobacco%20needs%20assessment\SmokingPrevalenceProjections.data.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d-fs03\Student1204$\tobacco%20needs%20assessment\SmokingPrevalenceProjections.data.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Smoking Prevalence in adults (18+) - current smokers (APS) - linear projection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0923745685488047"/>
          <c:y val="0.26438807602620951"/>
          <c:w val="0.85754419639668455"/>
          <c:h val="0.61694711953858949"/>
        </c:manualLayout>
      </c:layout>
      <c:lineChart>
        <c:grouping val="standard"/>
        <c:varyColors val="0"/>
        <c:ser>
          <c:idx val="1"/>
          <c:order val="0"/>
          <c:spPr>
            <a:ln w="28575" cap="rnd">
              <a:solidFill>
                <a:srgbClr val="7030A0"/>
              </a:solidFill>
              <a:round/>
            </a:ln>
            <a:effectLst/>
          </c:spPr>
          <c:marker>
            <c:symbol val="circle"/>
            <c:size val="5"/>
            <c:spPr>
              <a:solidFill>
                <a:srgbClr val="7030A0"/>
              </a:solidFill>
              <a:ln w="9525">
                <a:solidFill>
                  <a:srgbClr val="7030A0"/>
                </a:solidFill>
              </a:ln>
              <a:effectLst/>
            </c:spPr>
          </c:marker>
          <c:cat>
            <c:numRef>
              <c:f>'Adult smokers'!$E$2:$E$16</c:f>
              <c:numCache>
                <c:formatCode>General</c:formatCode>
                <c:ptCount val="15"/>
                <c:pt idx="0">
                  <c:v>2011</c:v>
                </c:pt>
                <c:pt idx="1">
                  <c:v>2012</c:v>
                </c:pt>
                <c:pt idx="2">
                  <c:v>2013</c:v>
                </c:pt>
                <c:pt idx="3">
                  <c:v>2014</c:v>
                </c:pt>
                <c:pt idx="4">
                  <c:v>2015</c:v>
                </c:pt>
                <c:pt idx="5">
                  <c:v>2016</c:v>
                </c:pt>
                <c:pt idx="6">
                  <c:v>2017</c:v>
                </c:pt>
                <c:pt idx="7">
                  <c:v>2018</c:v>
                </c:pt>
                <c:pt idx="8" formatCode="0">
                  <c:v>2019</c:v>
                </c:pt>
                <c:pt idx="9">
                  <c:v>2020</c:v>
                </c:pt>
                <c:pt idx="10">
                  <c:v>2021</c:v>
                </c:pt>
                <c:pt idx="11">
                  <c:v>2022</c:v>
                </c:pt>
                <c:pt idx="12">
                  <c:v>2023</c:v>
                </c:pt>
                <c:pt idx="13">
                  <c:v>2024</c:v>
                </c:pt>
                <c:pt idx="14">
                  <c:v>2025</c:v>
                </c:pt>
              </c:numCache>
            </c:numRef>
          </c:cat>
          <c:val>
            <c:numRef>
              <c:f>'Adult smokers'!$F$2:$F$16</c:f>
              <c:numCache>
                <c:formatCode>0.0</c:formatCode>
                <c:ptCount val="15"/>
                <c:pt idx="0">
                  <c:v>19.350999999999999</c:v>
                </c:pt>
                <c:pt idx="1">
                  <c:v>18.2347</c:v>
                </c:pt>
                <c:pt idx="2">
                  <c:v>17.854199999999999</c:v>
                </c:pt>
                <c:pt idx="3">
                  <c:v>19.4758</c:v>
                </c:pt>
                <c:pt idx="4">
                  <c:v>17.854099999999999</c:v>
                </c:pt>
                <c:pt idx="5">
                  <c:v>13.8925</c:v>
                </c:pt>
                <c:pt idx="6">
                  <c:v>15.117699999999999</c:v>
                </c:pt>
              </c:numCache>
            </c:numRef>
          </c:val>
          <c:smooth val="0"/>
        </c:ser>
        <c:ser>
          <c:idx val="2"/>
          <c:order val="1"/>
          <c:spPr>
            <a:ln w="28575" cap="rnd">
              <a:solidFill>
                <a:schemeClr val="accent3"/>
              </a:solidFill>
              <a:round/>
            </a:ln>
            <a:effectLst/>
          </c:spPr>
          <c:marker>
            <c:symbol val="circle"/>
            <c:size val="5"/>
            <c:spPr>
              <a:solidFill>
                <a:schemeClr val="accent3"/>
              </a:solidFill>
              <a:ln w="9525">
                <a:solidFill>
                  <a:schemeClr val="accent3"/>
                </a:solidFill>
              </a:ln>
              <a:effectLst/>
            </c:spPr>
          </c:marker>
          <c:cat>
            <c:numRef>
              <c:f>'Adult smokers'!$E$2:$E$16</c:f>
              <c:numCache>
                <c:formatCode>General</c:formatCode>
                <c:ptCount val="15"/>
                <c:pt idx="0">
                  <c:v>2011</c:v>
                </c:pt>
                <c:pt idx="1">
                  <c:v>2012</c:v>
                </c:pt>
                <c:pt idx="2">
                  <c:v>2013</c:v>
                </c:pt>
                <c:pt idx="3">
                  <c:v>2014</c:v>
                </c:pt>
                <c:pt idx="4">
                  <c:v>2015</c:v>
                </c:pt>
                <c:pt idx="5">
                  <c:v>2016</c:v>
                </c:pt>
                <c:pt idx="6">
                  <c:v>2017</c:v>
                </c:pt>
                <c:pt idx="7">
                  <c:v>2018</c:v>
                </c:pt>
                <c:pt idx="8" formatCode="0">
                  <c:v>2019</c:v>
                </c:pt>
                <c:pt idx="9">
                  <c:v>2020</c:v>
                </c:pt>
                <c:pt idx="10">
                  <c:v>2021</c:v>
                </c:pt>
                <c:pt idx="11">
                  <c:v>2022</c:v>
                </c:pt>
                <c:pt idx="12">
                  <c:v>2023</c:v>
                </c:pt>
                <c:pt idx="13">
                  <c:v>2024</c:v>
                </c:pt>
                <c:pt idx="14">
                  <c:v>2025</c:v>
                </c:pt>
              </c:numCache>
            </c:numRef>
          </c:cat>
          <c:val>
            <c:numRef>
              <c:f>'Adult smokers'!$G$2:$G$16</c:f>
              <c:numCache>
                <c:formatCode>General</c:formatCode>
                <c:ptCount val="15"/>
                <c:pt idx="7" formatCode="0.0">
                  <c:v>13.890823029034999</c:v>
                </c:pt>
                <c:pt idx="8" formatCode="0.0">
                  <c:v>13.352797228803199</c:v>
                </c:pt>
                <c:pt idx="9" formatCode="0.0">
                  <c:v>12.551451528841801</c:v>
                </c:pt>
                <c:pt idx="10" formatCode="0.0">
                  <c:v>11.7501058288805</c:v>
                </c:pt>
                <c:pt idx="11" formatCode="0.0">
                  <c:v>10.948760128919099</c:v>
                </c:pt>
                <c:pt idx="12" formatCode="0.0">
                  <c:v>10.147414428957701</c:v>
                </c:pt>
                <c:pt idx="13" formatCode="0.0">
                  <c:v>9.3460687289963698</c:v>
                </c:pt>
                <c:pt idx="14" formatCode="0.0">
                  <c:v>8.5447230290349694</c:v>
                </c:pt>
              </c:numCache>
            </c:numRef>
          </c:val>
          <c:smooth val="0"/>
        </c:ser>
        <c:dLbls>
          <c:showLegendKey val="0"/>
          <c:showVal val="0"/>
          <c:showCatName val="0"/>
          <c:showSerName val="0"/>
          <c:showPercent val="0"/>
          <c:showBubbleSize val="0"/>
        </c:dLbls>
        <c:marker val="1"/>
        <c:smooth val="0"/>
        <c:axId val="81112264"/>
        <c:axId val="81112656"/>
      </c:lineChart>
      <c:catAx>
        <c:axId val="81112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1112656"/>
        <c:crosses val="autoZero"/>
        <c:auto val="1"/>
        <c:lblAlgn val="ctr"/>
        <c:lblOffset val="100"/>
        <c:noMultiLvlLbl val="0"/>
      </c:catAx>
      <c:valAx>
        <c:axId val="8111265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Percentage</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11122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Smoking Prevalence in adults in routine and manual occupations (18-64) - current smokers (APS) - linear projection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1"/>
          <c:order val="0"/>
          <c:spPr>
            <a:ln w="28575" cap="rnd">
              <a:solidFill>
                <a:srgbClr val="7030A0"/>
              </a:solidFill>
              <a:round/>
            </a:ln>
            <a:effectLst/>
          </c:spPr>
          <c:marker>
            <c:symbol val="circle"/>
            <c:size val="5"/>
            <c:spPr>
              <a:solidFill>
                <a:srgbClr val="7030A0"/>
              </a:solidFill>
              <a:ln w="9525">
                <a:solidFill>
                  <a:srgbClr val="7030A0"/>
                </a:solidFill>
              </a:ln>
              <a:effectLst/>
            </c:spPr>
          </c:marker>
          <c:cat>
            <c:numRef>
              <c:f>'Routine &amp; Manual'!$E$2:$E$16</c:f>
              <c:numCache>
                <c:formatCode>General</c:formatCode>
                <c:ptCount val="15"/>
                <c:pt idx="0">
                  <c:v>2011</c:v>
                </c:pt>
                <c:pt idx="1">
                  <c:v>2012</c:v>
                </c:pt>
                <c:pt idx="2">
                  <c:v>2013</c:v>
                </c:pt>
                <c:pt idx="3">
                  <c:v>2014</c:v>
                </c:pt>
                <c:pt idx="4">
                  <c:v>2015</c:v>
                </c:pt>
                <c:pt idx="5">
                  <c:v>2016</c:v>
                </c:pt>
                <c:pt idx="6">
                  <c:v>2017</c:v>
                </c:pt>
                <c:pt idx="7">
                  <c:v>2018</c:v>
                </c:pt>
                <c:pt idx="8" formatCode="0">
                  <c:v>2019</c:v>
                </c:pt>
                <c:pt idx="9">
                  <c:v>2020</c:v>
                </c:pt>
                <c:pt idx="10">
                  <c:v>2021</c:v>
                </c:pt>
                <c:pt idx="11">
                  <c:v>2022</c:v>
                </c:pt>
                <c:pt idx="12">
                  <c:v>2023</c:v>
                </c:pt>
                <c:pt idx="13">
                  <c:v>2024</c:v>
                </c:pt>
                <c:pt idx="14">
                  <c:v>2025</c:v>
                </c:pt>
              </c:numCache>
            </c:numRef>
          </c:cat>
          <c:val>
            <c:numRef>
              <c:f>'Routine &amp; Manual'!$F$2:$F$16</c:f>
              <c:numCache>
                <c:formatCode>0.0</c:formatCode>
                <c:ptCount val="15"/>
                <c:pt idx="0">
                  <c:v>31.8779</c:v>
                </c:pt>
                <c:pt idx="1">
                  <c:v>30.095400000000001</c:v>
                </c:pt>
                <c:pt idx="2">
                  <c:v>27.2746</c:v>
                </c:pt>
                <c:pt idx="3">
                  <c:v>32.720399999999998</c:v>
                </c:pt>
                <c:pt idx="4">
                  <c:v>29.667400000000001</c:v>
                </c:pt>
                <c:pt idx="5">
                  <c:v>23.251899999999999</c:v>
                </c:pt>
                <c:pt idx="6">
                  <c:v>22.500800000000002</c:v>
                </c:pt>
                <c:pt idx="7">
                  <c:v>23.3293</c:v>
                </c:pt>
              </c:numCache>
            </c:numRef>
          </c:val>
          <c:smooth val="0"/>
        </c:ser>
        <c:ser>
          <c:idx val="2"/>
          <c:order val="1"/>
          <c:spPr>
            <a:ln w="28575" cap="rnd">
              <a:solidFill>
                <a:schemeClr val="accent3"/>
              </a:solidFill>
              <a:round/>
            </a:ln>
            <a:effectLst/>
          </c:spPr>
          <c:marker>
            <c:symbol val="circle"/>
            <c:size val="5"/>
            <c:spPr>
              <a:solidFill>
                <a:schemeClr val="accent3"/>
              </a:solidFill>
              <a:ln w="9525">
                <a:solidFill>
                  <a:schemeClr val="accent3"/>
                </a:solidFill>
              </a:ln>
              <a:effectLst/>
            </c:spPr>
          </c:marker>
          <c:cat>
            <c:numRef>
              <c:f>'Routine &amp; Manual'!$E$2:$E$16</c:f>
              <c:numCache>
                <c:formatCode>General</c:formatCode>
                <c:ptCount val="15"/>
                <c:pt idx="0">
                  <c:v>2011</c:v>
                </c:pt>
                <c:pt idx="1">
                  <c:v>2012</c:v>
                </c:pt>
                <c:pt idx="2">
                  <c:v>2013</c:v>
                </c:pt>
                <c:pt idx="3">
                  <c:v>2014</c:v>
                </c:pt>
                <c:pt idx="4">
                  <c:v>2015</c:v>
                </c:pt>
                <c:pt idx="5">
                  <c:v>2016</c:v>
                </c:pt>
                <c:pt idx="6">
                  <c:v>2017</c:v>
                </c:pt>
                <c:pt idx="7">
                  <c:v>2018</c:v>
                </c:pt>
                <c:pt idx="8" formatCode="0">
                  <c:v>2019</c:v>
                </c:pt>
                <c:pt idx="9">
                  <c:v>2020</c:v>
                </c:pt>
                <c:pt idx="10">
                  <c:v>2021</c:v>
                </c:pt>
                <c:pt idx="11">
                  <c:v>2022</c:v>
                </c:pt>
                <c:pt idx="12">
                  <c:v>2023</c:v>
                </c:pt>
                <c:pt idx="13">
                  <c:v>2024</c:v>
                </c:pt>
                <c:pt idx="14">
                  <c:v>2025</c:v>
                </c:pt>
              </c:numCache>
            </c:numRef>
          </c:cat>
          <c:val>
            <c:numRef>
              <c:f>'Routine &amp; Manual'!$G$2:$G$16</c:f>
              <c:numCache>
                <c:formatCode>General</c:formatCode>
                <c:ptCount val="15"/>
                <c:pt idx="8" formatCode="0.0">
                  <c:v>21.539660714285699</c:v>
                </c:pt>
                <c:pt idx="9" formatCode="0.0">
                  <c:v>20.195204761904701</c:v>
                </c:pt>
                <c:pt idx="10" formatCode="0.0">
                  <c:v>18.8507488095238</c:v>
                </c:pt>
                <c:pt idx="11" formatCode="0.0">
                  <c:v>17.5062928571428</c:v>
                </c:pt>
                <c:pt idx="12" formatCode="0.0">
                  <c:v>16.161836904761898</c:v>
                </c:pt>
                <c:pt idx="13" formatCode="0.0">
                  <c:v>14.817380952380899</c:v>
                </c:pt>
                <c:pt idx="14" formatCode="0.0">
                  <c:v>13.472925</c:v>
                </c:pt>
              </c:numCache>
            </c:numRef>
          </c:val>
          <c:smooth val="0"/>
        </c:ser>
        <c:dLbls>
          <c:showLegendKey val="0"/>
          <c:showVal val="0"/>
          <c:showCatName val="0"/>
          <c:showSerName val="0"/>
          <c:showPercent val="0"/>
          <c:showBubbleSize val="0"/>
        </c:dLbls>
        <c:marker val="1"/>
        <c:smooth val="0"/>
        <c:axId val="392274032"/>
        <c:axId val="392274424"/>
      </c:lineChart>
      <c:catAx>
        <c:axId val="392274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92274424"/>
        <c:crosses val="autoZero"/>
        <c:auto val="1"/>
        <c:lblAlgn val="ctr"/>
        <c:lblOffset val="100"/>
        <c:noMultiLvlLbl val="0"/>
      </c:catAx>
      <c:valAx>
        <c:axId val="39227442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Percentage</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922740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Smoking status at time of delivery - linear projection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1"/>
          <c:order val="0"/>
          <c:spPr>
            <a:ln w="28575" cap="rnd">
              <a:solidFill>
                <a:srgbClr val="7030A0"/>
              </a:solidFill>
              <a:round/>
            </a:ln>
            <a:effectLst/>
          </c:spPr>
          <c:marker>
            <c:symbol val="circle"/>
            <c:size val="5"/>
            <c:spPr>
              <a:solidFill>
                <a:srgbClr val="7030A0"/>
              </a:solidFill>
              <a:ln w="9525">
                <a:solidFill>
                  <a:srgbClr val="7030A0"/>
                </a:solidFill>
              </a:ln>
              <a:effectLst/>
            </c:spPr>
          </c:marker>
          <c:cat>
            <c:strRef>
              <c:f>Pregnancy!$E$2:$E$16</c:f>
              <c:strCache>
                <c:ptCount val="15"/>
                <c:pt idx="0">
                  <c:v>2010/11</c:v>
                </c:pt>
                <c:pt idx="1">
                  <c:v>2011/12</c:v>
                </c:pt>
                <c:pt idx="2">
                  <c:v>2012/13</c:v>
                </c:pt>
                <c:pt idx="3">
                  <c:v>2013/14</c:v>
                </c:pt>
                <c:pt idx="4">
                  <c:v>2014/15</c:v>
                </c:pt>
                <c:pt idx="5">
                  <c:v>2015/16</c:v>
                </c:pt>
                <c:pt idx="6">
                  <c:v>2016/17</c:v>
                </c:pt>
                <c:pt idx="7">
                  <c:v>2017/18</c:v>
                </c:pt>
                <c:pt idx="8">
                  <c:v>2018/19</c:v>
                </c:pt>
                <c:pt idx="9">
                  <c:v>2019/20</c:v>
                </c:pt>
                <c:pt idx="10">
                  <c:v>2020/21</c:v>
                </c:pt>
                <c:pt idx="11">
                  <c:v>2021/22</c:v>
                </c:pt>
                <c:pt idx="12">
                  <c:v>2022/23</c:v>
                </c:pt>
                <c:pt idx="13">
                  <c:v>2023/24</c:v>
                </c:pt>
                <c:pt idx="14">
                  <c:v>2024/25</c:v>
                </c:pt>
              </c:strCache>
            </c:strRef>
          </c:cat>
          <c:val>
            <c:numRef>
              <c:f>Pregnancy!$F$2:$F$16</c:f>
              <c:numCache>
                <c:formatCode>0.0</c:formatCode>
                <c:ptCount val="15"/>
                <c:pt idx="0">
                  <c:v>16.834451476463101</c:v>
                </c:pt>
                <c:pt idx="1">
                  <c:v>15.6249714380361</c:v>
                </c:pt>
                <c:pt idx="2">
                  <c:v>16.353376520015701</c:v>
                </c:pt>
                <c:pt idx="3">
                  <c:v>16.436939132562401</c:v>
                </c:pt>
                <c:pt idx="4">
                  <c:v>15.1981622732229</c:v>
                </c:pt>
                <c:pt idx="5">
                  <c:v>14.3254814484843</c:v>
                </c:pt>
                <c:pt idx="6">
                  <c:v>14.0971231526047</c:v>
                </c:pt>
                <c:pt idx="7">
                  <c:v>15.429318025175601</c:v>
                </c:pt>
              </c:numCache>
            </c:numRef>
          </c:val>
          <c:smooth val="0"/>
        </c:ser>
        <c:ser>
          <c:idx val="2"/>
          <c:order val="1"/>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Pregnancy!$E$2:$E$16</c:f>
              <c:strCache>
                <c:ptCount val="15"/>
                <c:pt idx="0">
                  <c:v>2010/11</c:v>
                </c:pt>
                <c:pt idx="1">
                  <c:v>2011/12</c:v>
                </c:pt>
                <c:pt idx="2">
                  <c:v>2012/13</c:v>
                </c:pt>
                <c:pt idx="3">
                  <c:v>2013/14</c:v>
                </c:pt>
                <c:pt idx="4">
                  <c:v>2014/15</c:v>
                </c:pt>
                <c:pt idx="5">
                  <c:v>2015/16</c:v>
                </c:pt>
                <c:pt idx="6">
                  <c:v>2016/17</c:v>
                </c:pt>
                <c:pt idx="7">
                  <c:v>2017/18</c:v>
                </c:pt>
                <c:pt idx="8">
                  <c:v>2018/19</c:v>
                </c:pt>
                <c:pt idx="9">
                  <c:v>2019/20</c:v>
                </c:pt>
                <c:pt idx="10">
                  <c:v>2020/21</c:v>
                </c:pt>
                <c:pt idx="11">
                  <c:v>2021/22</c:v>
                </c:pt>
                <c:pt idx="12">
                  <c:v>2022/23</c:v>
                </c:pt>
                <c:pt idx="13">
                  <c:v>2023/24</c:v>
                </c:pt>
                <c:pt idx="14">
                  <c:v>2024/25</c:v>
                </c:pt>
              </c:strCache>
            </c:strRef>
          </c:cat>
          <c:val>
            <c:numRef>
              <c:f>Pregnancy!$G$2:$G$16</c:f>
              <c:numCache>
                <c:formatCode>General</c:formatCode>
                <c:ptCount val="15"/>
                <c:pt idx="8" formatCode="0.0">
                  <c:v>14.209033058672199</c:v>
                </c:pt>
                <c:pt idx="9" formatCode="0.0">
                  <c:v>13.913823086528099</c:v>
                </c:pt>
                <c:pt idx="10" formatCode="0.0">
                  <c:v>13.618613114384001</c:v>
                </c:pt>
                <c:pt idx="11" formatCode="0.0">
                  <c:v>13.32340314224</c:v>
                </c:pt>
                <c:pt idx="12" formatCode="0.0">
                  <c:v>13.0281931700959</c:v>
                </c:pt>
                <c:pt idx="13" formatCode="0.0">
                  <c:v>12.7329831979518</c:v>
                </c:pt>
                <c:pt idx="14" formatCode="0.0">
                  <c:v>12.4377732258077</c:v>
                </c:pt>
              </c:numCache>
            </c:numRef>
          </c:val>
          <c:smooth val="0"/>
        </c:ser>
        <c:dLbls>
          <c:showLegendKey val="0"/>
          <c:showVal val="0"/>
          <c:showCatName val="0"/>
          <c:showSerName val="0"/>
          <c:showPercent val="0"/>
          <c:showBubbleSize val="0"/>
        </c:dLbls>
        <c:marker val="1"/>
        <c:smooth val="0"/>
        <c:axId val="161609264"/>
        <c:axId val="397047960"/>
      </c:lineChart>
      <c:catAx>
        <c:axId val="161609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97047960"/>
        <c:crosses val="autoZero"/>
        <c:auto val="1"/>
        <c:lblAlgn val="ctr"/>
        <c:lblOffset val="100"/>
        <c:noMultiLvlLbl val="0"/>
      </c:catAx>
      <c:valAx>
        <c:axId val="3970479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Percentage</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16092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Smoking status at time of delivery - linear projection</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1"/>
          <c:order val="0"/>
          <c:spPr>
            <a:ln w="28575" cap="rnd">
              <a:solidFill>
                <a:srgbClr val="7030A0"/>
              </a:solidFill>
              <a:round/>
            </a:ln>
            <a:effectLst/>
          </c:spPr>
          <c:marker>
            <c:symbol val="circle"/>
            <c:size val="5"/>
            <c:spPr>
              <a:solidFill>
                <a:srgbClr val="7030A0"/>
              </a:solidFill>
              <a:ln w="9525">
                <a:solidFill>
                  <a:srgbClr val="7030A0"/>
                </a:solidFill>
              </a:ln>
              <a:effectLst/>
            </c:spPr>
          </c:marker>
          <c:cat>
            <c:strRef>
              <c:f>Pregnancy!$E$2:$E$16</c:f>
              <c:strCache>
                <c:ptCount val="15"/>
                <c:pt idx="0">
                  <c:v>2010/11</c:v>
                </c:pt>
                <c:pt idx="1">
                  <c:v>2011/12</c:v>
                </c:pt>
                <c:pt idx="2">
                  <c:v>2012/13</c:v>
                </c:pt>
                <c:pt idx="3">
                  <c:v>2013/14</c:v>
                </c:pt>
                <c:pt idx="4">
                  <c:v>2014/15</c:v>
                </c:pt>
                <c:pt idx="5">
                  <c:v>2015/16</c:v>
                </c:pt>
                <c:pt idx="6">
                  <c:v>2016/17</c:v>
                </c:pt>
                <c:pt idx="7">
                  <c:v>2017/18</c:v>
                </c:pt>
                <c:pt idx="8">
                  <c:v>2018/19</c:v>
                </c:pt>
                <c:pt idx="9">
                  <c:v>2019/20</c:v>
                </c:pt>
                <c:pt idx="10">
                  <c:v>2020/21</c:v>
                </c:pt>
                <c:pt idx="11">
                  <c:v>2021/22</c:v>
                </c:pt>
                <c:pt idx="12">
                  <c:v>2022/23</c:v>
                </c:pt>
                <c:pt idx="13">
                  <c:v>2023/24</c:v>
                </c:pt>
                <c:pt idx="14">
                  <c:v>2024/25</c:v>
                </c:pt>
              </c:strCache>
            </c:strRef>
          </c:cat>
          <c:val>
            <c:numRef>
              <c:f>Pregnancy!$F$2:$F$16</c:f>
              <c:numCache>
                <c:formatCode>0.0</c:formatCode>
                <c:ptCount val="15"/>
                <c:pt idx="0">
                  <c:v>16.834451476463101</c:v>
                </c:pt>
                <c:pt idx="1">
                  <c:v>15.6249714380361</c:v>
                </c:pt>
                <c:pt idx="2">
                  <c:v>16.353376520015701</c:v>
                </c:pt>
                <c:pt idx="3">
                  <c:v>16.436939132562401</c:v>
                </c:pt>
                <c:pt idx="4">
                  <c:v>15.1981622732229</c:v>
                </c:pt>
                <c:pt idx="5">
                  <c:v>14.3254814484843</c:v>
                </c:pt>
                <c:pt idx="6">
                  <c:v>14.0971231526047</c:v>
                </c:pt>
                <c:pt idx="7">
                  <c:v>15.429318025175601</c:v>
                </c:pt>
              </c:numCache>
            </c:numRef>
          </c:val>
          <c:smooth val="0"/>
        </c:ser>
        <c:ser>
          <c:idx val="2"/>
          <c:order val="1"/>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Pregnancy!$E$2:$E$16</c:f>
              <c:strCache>
                <c:ptCount val="15"/>
                <c:pt idx="0">
                  <c:v>2010/11</c:v>
                </c:pt>
                <c:pt idx="1">
                  <c:v>2011/12</c:v>
                </c:pt>
                <c:pt idx="2">
                  <c:v>2012/13</c:v>
                </c:pt>
                <c:pt idx="3">
                  <c:v>2013/14</c:v>
                </c:pt>
                <c:pt idx="4">
                  <c:v>2014/15</c:v>
                </c:pt>
                <c:pt idx="5">
                  <c:v>2015/16</c:v>
                </c:pt>
                <c:pt idx="6">
                  <c:v>2016/17</c:v>
                </c:pt>
                <c:pt idx="7">
                  <c:v>2017/18</c:v>
                </c:pt>
                <c:pt idx="8">
                  <c:v>2018/19</c:v>
                </c:pt>
                <c:pt idx="9">
                  <c:v>2019/20</c:v>
                </c:pt>
                <c:pt idx="10">
                  <c:v>2020/21</c:v>
                </c:pt>
                <c:pt idx="11">
                  <c:v>2021/22</c:v>
                </c:pt>
                <c:pt idx="12">
                  <c:v>2022/23</c:v>
                </c:pt>
                <c:pt idx="13">
                  <c:v>2023/24</c:v>
                </c:pt>
                <c:pt idx="14">
                  <c:v>2024/25</c:v>
                </c:pt>
              </c:strCache>
            </c:strRef>
          </c:cat>
          <c:val>
            <c:numRef>
              <c:f>Pregnancy!$G$2:$G$16</c:f>
              <c:numCache>
                <c:formatCode>General</c:formatCode>
                <c:ptCount val="15"/>
                <c:pt idx="8" formatCode="0.0">
                  <c:v>14.209033058672199</c:v>
                </c:pt>
                <c:pt idx="9" formatCode="0.0">
                  <c:v>13.913823086528099</c:v>
                </c:pt>
                <c:pt idx="10" formatCode="0.0">
                  <c:v>13.618613114384001</c:v>
                </c:pt>
                <c:pt idx="11" formatCode="0.0">
                  <c:v>13.32340314224</c:v>
                </c:pt>
                <c:pt idx="12" formatCode="0.0">
                  <c:v>13.0281931700959</c:v>
                </c:pt>
                <c:pt idx="13" formatCode="0.0">
                  <c:v>12.7329831979518</c:v>
                </c:pt>
                <c:pt idx="14" formatCode="0.0">
                  <c:v>12.4377732258077</c:v>
                </c:pt>
              </c:numCache>
            </c:numRef>
          </c:val>
          <c:smooth val="0"/>
        </c:ser>
        <c:dLbls>
          <c:showLegendKey val="0"/>
          <c:showVal val="0"/>
          <c:showCatName val="0"/>
          <c:showSerName val="0"/>
          <c:showPercent val="0"/>
          <c:showBubbleSize val="0"/>
        </c:dLbls>
        <c:marker val="1"/>
        <c:smooth val="0"/>
        <c:axId val="213369896"/>
        <c:axId val="213370288"/>
      </c:lineChart>
      <c:catAx>
        <c:axId val="213369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3370288"/>
        <c:crosses val="autoZero"/>
        <c:auto val="1"/>
        <c:lblAlgn val="ctr"/>
        <c:lblOffset val="100"/>
        <c:noMultiLvlLbl val="0"/>
      </c:catAx>
      <c:valAx>
        <c:axId val="21337028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Percentage</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33698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Layout">
    <p:spTree>
      <p:nvGrpSpPr>
        <p:cNvPr id="1" name=""/>
        <p:cNvGrpSpPr/>
        <p:nvPr/>
      </p:nvGrpSpPr>
      <p:grpSpPr>
        <a:xfrm>
          <a:off x="0" y="0"/>
          <a:ext cx="0" cy="0"/>
          <a:chOff x="0" y="0"/>
          <a:chExt cx="0" cy="0"/>
        </a:xfrm>
      </p:grpSpPr>
      <p:sp>
        <p:nvSpPr>
          <p:cNvPr id="2" name="Title 1"/>
          <p:cNvSpPr>
            <a:spLocks noGrp="1"/>
          </p:cNvSpPr>
          <p:nvPr>
            <p:ph type="title"/>
          </p:nvPr>
        </p:nvSpPr>
        <p:spPr>
          <a:xfrm>
            <a:off x="251520" y="3861048"/>
            <a:ext cx="5194920" cy="1143000"/>
          </a:xfrm>
        </p:spPr>
        <p:txBody>
          <a:bodyPr/>
          <a:lstStyle>
            <a:lvl1pPr>
              <a:defRPr b="1">
                <a:solidFill>
                  <a:srgbClr val="800080"/>
                </a:solidFill>
              </a:defRPr>
            </a:lvl1pPr>
          </a:lstStyle>
          <a:p>
            <a:r>
              <a:rPr lang="en-US" smtClean="0"/>
              <a:t>Click to edit Master title style</a:t>
            </a:r>
            <a:endParaRPr lang="en-GB" dirty="0"/>
          </a:p>
        </p:txBody>
      </p:sp>
      <p:sp>
        <p:nvSpPr>
          <p:cNvPr id="3" name="Date Placeholder 2"/>
          <p:cNvSpPr>
            <a:spLocks noGrp="1"/>
          </p:cNvSpPr>
          <p:nvPr>
            <p:ph type="dt" sz="half" idx="10"/>
          </p:nvPr>
        </p:nvSpPr>
        <p:spPr/>
        <p:txBody>
          <a:bodyPr/>
          <a:lstStyle/>
          <a:p>
            <a:fld id="{450966D0-BCB0-475D-A12E-3082E624A064}" type="datetimeFigureOut">
              <a:rPr lang="en-GB" smtClean="0">
                <a:solidFill>
                  <a:prstClr val="black">
                    <a:tint val="75000"/>
                  </a:prstClr>
                </a:solidFill>
              </a:rPr>
              <a:pPr/>
              <a:t>23/07/2019</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B86E950-C8A9-47F1-8DA5-B7262B1B9AFD}"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043619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Header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6" y="0"/>
            <a:ext cx="9142571" cy="6858000"/>
          </a:xfrm>
          <a:prstGeom prst="rect">
            <a:avLst/>
          </a:prstGeom>
        </p:spPr>
      </p:pic>
      <p:sp>
        <p:nvSpPr>
          <p:cNvPr id="2" name="Title 1"/>
          <p:cNvSpPr>
            <a:spLocks noGrp="1"/>
          </p:cNvSpPr>
          <p:nvPr>
            <p:ph type="ctrTitle"/>
          </p:nvPr>
        </p:nvSpPr>
        <p:spPr>
          <a:xfrm>
            <a:off x="685800" y="2130429"/>
            <a:ext cx="7772400" cy="1470025"/>
          </a:xfrm>
        </p:spPr>
        <p:txBody>
          <a:bodyPr/>
          <a:lstStyle>
            <a:lvl1pPr>
              <a:defRPr b="1"/>
            </a:lvl1pPr>
          </a:lstStyle>
          <a:p>
            <a:r>
              <a:rPr lang="en-US"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l">
              <a:buNone/>
              <a:defRPr>
                <a:solidFill>
                  <a:schemeClr val="bg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smtClean="0"/>
              <a:t>Click to edit Master subtitle style</a:t>
            </a:r>
            <a:endParaRPr lang="en-GB" dirty="0"/>
          </a:p>
        </p:txBody>
      </p:sp>
      <p:sp>
        <p:nvSpPr>
          <p:cNvPr id="4" name="Date Placeholder 3"/>
          <p:cNvSpPr>
            <a:spLocks noGrp="1"/>
          </p:cNvSpPr>
          <p:nvPr>
            <p:ph type="dt" sz="half" idx="10"/>
          </p:nvPr>
        </p:nvSpPr>
        <p:spPr/>
        <p:txBody>
          <a:bodyPr/>
          <a:lstStyle/>
          <a:p>
            <a:fld id="{450966D0-BCB0-475D-A12E-3082E624A064}" type="datetimeFigureOut">
              <a:rPr lang="en-GB" smtClean="0">
                <a:solidFill>
                  <a:prstClr val="black">
                    <a:tint val="75000"/>
                  </a:prstClr>
                </a:solidFill>
              </a:rPr>
              <a:pPr/>
              <a:t>23/07/2019</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B86E950-C8A9-47F1-8DA5-B7262B1B9AFD}"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30064581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Header Slide No Line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6" y="0"/>
            <a:ext cx="9142571" cy="6858000"/>
          </a:xfrm>
          <a:prstGeom prst="rect">
            <a:avLst/>
          </a:prstGeom>
        </p:spPr>
      </p:pic>
      <p:sp>
        <p:nvSpPr>
          <p:cNvPr id="2" name="Title 1"/>
          <p:cNvSpPr>
            <a:spLocks noGrp="1"/>
          </p:cNvSpPr>
          <p:nvPr>
            <p:ph type="ctrTitle"/>
          </p:nvPr>
        </p:nvSpPr>
        <p:spPr>
          <a:xfrm>
            <a:off x="685800" y="2130429"/>
            <a:ext cx="7772400" cy="1470025"/>
          </a:xfrm>
        </p:spPr>
        <p:txBody>
          <a:bodyPr/>
          <a:lstStyle>
            <a:lvl1pPr>
              <a:defRPr b="1"/>
            </a:lvl1pPr>
          </a:lstStyle>
          <a:p>
            <a:r>
              <a:rPr lang="en-US"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l">
              <a:buNone/>
              <a:defRPr>
                <a:solidFill>
                  <a:schemeClr val="bg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smtClean="0"/>
              <a:t>Click to edit Master subtitle style</a:t>
            </a:r>
            <a:endParaRPr lang="en-GB" dirty="0"/>
          </a:p>
        </p:txBody>
      </p:sp>
      <p:sp>
        <p:nvSpPr>
          <p:cNvPr id="4" name="Date Placeholder 3"/>
          <p:cNvSpPr>
            <a:spLocks noGrp="1"/>
          </p:cNvSpPr>
          <p:nvPr>
            <p:ph type="dt" sz="half" idx="10"/>
          </p:nvPr>
        </p:nvSpPr>
        <p:spPr/>
        <p:txBody>
          <a:bodyPr/>
          <a:lstStyle/>
          <a:p>
            <a:fld id="{450966D0-BCB0-475D-A12E-3082E624A064}" type="datetimeFigureOut">
              <a:rPr lang="en-GB" smtClean="0">
                <a:solidFill>
                  <a:prstClr val="black">
                    <a:tint val="75000"/>
                  </a:prstClr>
                </a:solidFill>
              </a:rPr>
              <a:pPr/>
              <a:t>23/07/2019</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B86E950-C8A9-47F1-8DA5-B7262B1B9AFD}"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38723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CD64DD9-936F-4876-857D-C89B0DC3BC3A}" type="datetimeFigureOut">
              <a:rPr lang="en-GB" smtClean="0"/>
              <a:t>23/07/2019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551FD7D-3A3E-46EA-BB38-2440AA334050}" type="slidenum">
              <a:rPr lang="en-GB" smtClean="0"/>
              <a:t>‹#›</a:t>
            </a:fld>
            <a:endParaRPr lang="en-GB"/>
          </a:p>
        </p:txBody>
      </p:sp>
    </p:spTree>
    <p:extLst>
      <p:ext uri="{BB962C8B-B14F-4D97-AF65-F5344CB8AC3E}">
        <p14:creationId xmlns:p14="http://schemas.microsoft.com/office/powerpoint/2010/main" val="3954022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Layout">
    <p:spTree>
      <p:nvGrpSpPr>
        <p:cNvPr id="1" name=""/>
        <p:cNvGrpSpPr/>
        <p:nvPr/>
      </p:nvGrpSpPr>
      <p:grpSpPr>
        <a:xfrm>
          <a:off x="0" y="0"/>
          <a:ext cx="0" cy="0"/>
          <a:chOff x="0" y="0"/>
          <a:chExt cx="0" cy="0"/>
        </a:xfrm>
      </p:grpSpPr>
      <p:sp>
        <p:nvSpPr>
          <p:cNvPr id="2" name="Title 1"/>
          <p:cNvSpPr>
            <a:spLocks noGrp="1"/>
          </p:cNvSpPr>
          <p:nvPr>
            <p:ph type="title"/>
          </p:nvPr>
        </p:nvSpPr>
        <p:spPr>
          <a:xfrm>
            <a:off x="251520" y="3861048"/>
            <a:ext cx="5194920" cy="1143000"/>
          </a:xfrm>
        </p:spPr>
        <p:txBody>
          <a:bodyPr/>
          <a:lstStyle>
            <a:lvl1pPr>
              <a:defRPr b="1">
                <a:solidFill>
                  <a:srgbClr val="800080"/>
                </a:solidFill>
              </a:defRPr>
            </a:lvl1pPr>
          </a:lstStyle>
          <a:p>
            <a:r>
              <a:rPr lang="en-US" smtClean="0"/>
              <a:t>Click to edit Master title style</a:t>
            </a:r>
            <a:endParaRPr lang="en-GB" dirty="0"/>
          </a:p>
        </p:txBody>
      </p:sp>
      <p:sp>
        <p:nvSpPr>
          <p:cNvPr id="3" name="Date Placeholder 2"/>
          <p:cNvSpPr>
            <a:spLocks noGrp="1"/>
          </p:cNvSpPr>
          <p:nvPr>
            <p:ph type="dt" sz="half" idx="10"/>
          </p:nvPr>
        </p:nvSpPr>
        <p:spPr/>
        <p:txBody>
          <a:bodyPr/>
          <a:lstStyle/>
          <a:p>
            <a:fld id="{450966D0-BCB0-475D-A12E-3082E624A064}" type="datetimeFigureOut">
              <a:rPr lang="en-GB" smtClean="0">
                <a:solidFill>
                  <a:prstClr val="black">
                    <a:tint val="75000"/>
                  </a:prstClr>
                </a:solidFill>
              </a:rPr>
              <a:pPr/>
              <a:t>23/07/2019</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B86E950-C8A9-47F1-8DA5-B7262B1B9AFD}"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1110620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Header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 y="0"/>
            <a:ext cx="9142571" cy="6858000"/>
          </a:xfrm>
          <a:prstGeom prst="rect">
            <a:avLst/>
          </a:prstGeom>
        </p:spPr>
      </p:pic>
      <p:sp>
        <p:nvSpPr>
          <p:cNvPr id="2" name="Title 1"/>
          <p:cNvSpPr>
            <a:spLocks noGrp="1"/>
          </p:cNvSpPr>
          <p:nvPr>
            <p:ph type="ctrTitle"/>
          </p:nvPr>
        </p:nvSpPr>
        <p:spPr>
          <a:xfrm>
            <a:off x="685800" y="2130425"/>
            <a:ext cx="7772400" cy="1470025"/>
          </a:xfrm>
        </p:spPr>
        <p:txBody>
          <a:bodyPr/>
          <a:lstStyle>
            <a:lvl1pPr>
              <a:defRPr b="1"/>
            </a:lvl1pPr>
          </a:lstStyle>
          <a:p>
            <a:r>
              <a:rPr lang="en-US"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4" name="Date Placeholder 3"/>
          <p:cNvSpPr>
            <a:spLocks noGrp="1"/>
          </p:cNvSpPr>
          <p:nvPr>
            <p:ph type="dt" sz="half" idx="10"/>
          </p:nvPr>
        </p:nvSpPr>
        <p:spPr/>
        <p:txBody>
          <a:bodyPr/>
          <a:lstStyle/>
          <a:p>
            <a:fld id="{450966D0-BCB0-475D-A12E-3082E624A064}" type="datetimeFigureOut">
              <a:rPr lang="en-GB" smtClean="0">
                <a:solidFill>
                  <a:prstClr val="black">
                    <a:tint val="75000"/>
                  </a:prstClr>
                </a:solidFill>
              </a:rPr>
              <a:pPr/>
              <a:t>23/07/2019</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B86E950-C8A9-47F1-8DA5-B7262B1B9AFD}"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95956554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Header Slide No Line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 y="0"/>
            <a:ext cx="9142571" cy="6858000"/>
          </a:xfrm>
          <a:prstGeom prst="rect">
            <a:avLst/>
          </a:prstGeom>
        </p:spPr>
      </p:pic>
      <p:sp>
        <p:nvSpPr>
          <p:cNvPr id="2" name="Title 1"/>
          <p:cNvSpPr>
            <a:spLocks noGrp="1"/>
          </p:cNvSpPr>
          <p:nvPr>
            <p:ph type="ctrTitle"/>
          </p:nvPr>
        </p:nvSpPr>
        <p:spPr>
          <a:xfrm>
            <a:off x="685800" y="2130425"/>
            <a:ext cx="7772400" cy="1470025"/>
          </a:xfrm>
        </p:spPr>
        <p:txBody>
          <a:bodyPr/>
          <a:lstStyle>
            <a:lvl1pPr>
              <a:defRPr b="1"/>
            </a:lvl1pPr>
          </a:lstStyle>
          <a:p>
            <a:r>
              <a:rPr lang="en-US"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4" name="Date Placeholder 3"/>
          <p:cNvSpPr>
            <a:spLocks noGrp="1"/>
          </p:cNvSpPr>
          <p:nvPr>
            <p:ph type="dt" sz="half" idx="10"/>
          </p:nvPr>
        </p:nvSpPr>
        <p:spPr/>
        <p:txBody>
          <a:bodyPr/>
          <a:lstStyle/>
          <a:p>
            <a:fld id="{450966D0-BCB0-475D-A12E-3082E624A064}" type="datetimeFigureOut">
              <a:rPr lang="en-GB" smtClean="0">
                <a:solidFill>
                  <a:prstClr val="black">
                    <a:tint val="75000"/>
                  </a:prstClr>
                </a:solidFill>
              </a:rPr>
              <a:pPr/>
              <a:t>23/07/2019</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B86E950-C8A9-47F1-8DA5-B7262B1B9AFD}"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29670712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image" Target="../media/image1.jp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6" y="0"/>
            <a:ext cx="9142571" cy="6858000"/>
          </a:xfrm>
          <a:prstGeom prst="rect">
            <a:avLst/>
          </a:prstGeom>
        </p:spPr>
      </p:pic>
      <p:sp>
        <p:nvSpPr>
          <p:cNvPr id="2" name="Title Placeholder 1"/>
          <p:cNvSpPr>
            <a:spLocks noGrp="1"/>
          </p:cNvSpPr>
          <p:nvPr>
            <p:ph type="title"/>
          </p:nvPr>
        </p:nvSpPr>
        <p:spPr>
          <a:xfrm>
            <a:off x="457200" y="274638"/>
            <a:ext cx="5194920" cy="1143000"/>
          </a:xfrm>
          <a:prstGeom prst="rect">
            <a:avLst/>
          </a:prstGeom>
        </p:spPr>
        <p:txBody>
          <a:bodyPr vert="horz" lIns="91440" tIns="45720" rIns="91440" bIns="45720" rtlCol="0" anchor="ctr">
            <a:noAutofit/>
          </a:bodyPr>
          <a:lstStyle/>
          <a:p>
            <a:r>
              <a:rPr lang="en-US" smtClean="0"/>
              <a:t>Click to edit Master title style</a:t>
            </a:r>
            <a:endParaRPr lang="en-GB" dirty="0"/>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0966D0-BCB0-475D-A12E-3082E624A064}" type="datetimeFigureOut">
              <a:rPr lang="en-GB" smtClean="0">
                <a:solidFill>
                  <a:prstClr val="black">
                    <a:tint val="75000"/>
                  </a:prstClr>
                </a:solidFill>
              </a:rPr>
              <a:pPr/>
              <a:t>23/07/2019</a:t>
            </a:fld>
            <a:endParaRPr lang="en-GB" dirty="0">
              <a:solidFill>
                <a:prstClr val="black">
                  <a:tint val="75000"/>
                </a:prstClr>
              </a:solidFill>
            </a:endParaRPr>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86E950-C8A9-47F1-8DA5-B7262B1B9AFD}"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5488822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88" r:id="rId4"/>
  </p:sldLayoutIdLst>
  <p:txStyles>
    <p:titleStyle>
      <a:lvl1pPr algn="l" defTabSz="914377" rtl="0" eaLnBrk="1" latinLnBrk="0" hangingPunct="1">
        <a:spcBef>
          <a:spcPct val="0"/>
        </a:spcBef>
        <a:buNone/>
        <a:defRPr sz="3500" kern="1200">
          <a:solidFill>
            <a:schemeClr val="bg1"/>
          </a:solidFill>
          <a:latin typeface="+mj-lt"/>
          <a:ea typeface="+mj-ea"/>
          <a:cs typeface="+mj-cs"/>
        </a:defRPr>
      </a:lvl1pPr>
    </p:titleStyle>
    <p:bodyStyle>
      <a:lvl1pPr marL="342891" indent="-342891" algn="l" defTabSz="914377"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32" indent="-285744" algn="l" defTabSz="914377"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71" indent="-228594" algn="l" defTabSz="914377"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4" y="0"/>
            <a:ext cx="9142571" cy="6858000"/>
          </a:xfrm>
          <a:prstGeom prst="rect">
            <a:avLst/>
          </a:prstGeom>
        </p:spPr>
      </p:pic>
      <p:sp>
        <p:nvSpPr>
          <p:cNvPr id="2" name="Title Placeholder 1"/>
          <p:cNvSpPr>
            <a:spLocks noGrp="1"/>
          </p:cNvSpPr>
          <p:nvPr>
            <p:ph type="title"/>
          </p:nvPr>
        </p:nvSpPr>
        <p:spPr>
          <a:xfrm>
            <a:off x="457200" y="274638"/>
            <a:ext cx="5194920" cy="1143000"/>
          </a:xfrm>
          <a:prstGeom prst="rect">
            <a:avLst/>
          </a:prstGeom>
        </p:spPr>
        <p:txBody>
          <a:bodyPr vert="horz" lIns="91440" tIns="45720" rIns="91440" bIns="45720" rtlCol="0" anchor="ctr">
            <a:noAutofit/>
          </a:bodyPr>
          <a:lstStyle/>
          <a:p>
            <a:r>
              <a:rPr lang="en-US" smtClean="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0966D0-BCB0-475D-A12E-3082E624A064}" type="datetimeFigureOut">
              <a:rPr lang="en-GB" smtClean="0">
                <a:solidFill>
                  <a:prstClr val="black">
                    <a:tint val="75000"/>
                  </a:prstClr>
                </a:solidFill>
              </a:rPr>
              <a:pPr/>
              <a:t>23/07/2019</a:t>
            </a:fld>
            <a:endParaRPr lang="en-GB"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86E950-C8A9-47F1-8DA5-B7262B1B9AFD}"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48863144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txStyles>
    <p:titleStyle>
      <a:lvl1pPr algn="l" defTabSz="914400" rtl="0" eaLnBrk="1" latinLnBrk="0" hangingPunct="1">
        <a:spcBef>
          <a:spcPct val="0"/>
        </a:spcBef>
        <a:buNone/>
        <a:defRPr sz="35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525"/>
            <a:ext cx="9142571" cy="6858000"/>
          </a:xfrm>
          <a:prstGeom prst="rect">
            <a:avLst/>
          </a:prstGeom>
        </p:spPr>
      </p:pic>
      <p:sp>
        <p:nvSpPr>
          <p:cNvPr id="12" name="Text Box 2"/>
          <p:cNvSpPr txBox="1">
            <a:spLocks noChangeArrowheads="1"/>
          </p:cNvSpPr>
          <p:nvPr/>
        </p:nvSpPr>
        <p:spPr bwMode="auto">
          <a:xfrm>
            <a:off x="179512" y="1238879"/>
            <a:ext cx="8123660" cy="1064653"/>
          </a:xfrm>
          <a:prstGeom prst="rect">
            <a:avLst/>
          </a:prstGeom>
          <a:noFill/>
          <a:ln w="9525">
            <a:noFill/>
            <a:miter lim="800000"/>
            <a:headEnd/>
            <a:tailEnd/>
          </a:ln>
        </p:spPr>
        <p:txBody>
          <a:bodyPr rot="0" vert="horz" wrap="square" lIns="91440" tIns="45720" rIns="91440" bIns="45720" anchor="t" anchorCtr="0">
            <a:noAutofit/>
          </a:bodyPr>
          <a:lstStyle/>
          <a:p>
            <a:pPr>
              <a:spcAft>
                <a:spcPts val="0"/>
              </a:spcAft>
            </a:pPr>
            <a:r>
              <a:rPr lang="en-GB" sz="3200" dirty="0" smtClean="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Tobacco Control Health Needs Assessment</a:t>
            </a:r>
          </a:p>
          <a:p>
            <a:pPr>
              <a:spcAft>
                <a:spcPts val="0"/>
              </a:spcAft>
            </a:pPr>
            <a:r>
              <a:rPr lang="en-GB" sz="2000" dirty="0" smtClean="0">
                <a:solidFill>
                  <a:srgbClr val="FFFFFF"/>
                </a:solidFill>
                <a:latin typeface="Arial" panose="020B0604020202020204" pitchFamily="34" charset="0"/>
                <a:ea typeface="Calibri" panose="020F0502020204030204" pitchFamily="34" charset="0"/>
                <a:cs typeface="Times New Roman" panose="02020603050405020304" pitchFamily="18" charset="0"/>
              </a:rPr>
              <a:t>Summary Slide-deck</a:t>
            </a:r>
          </a:p>
          <a:p>
            <a:pPr>
              <a:spcAft>
                <a:spcPts val="0"/>
              </a:spcAft>
            </a:pPr>
            <a:endParaRPr lang="en-GB" sz="20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en-GB" sz="2000" dirty="0" smtClean="0">
                <a:solidFill>
                  <a:srgbClr val="FFFFFF"/>
                </a:solidFill>
                <a:latin typeface="Arial" panose="020B0604020202020204" pitchFamily="34" charset="0"/>
                <a:ea typeface="Calibri" panose="020F0502020204030204" pitchFamily="34" charset="0"/>
                <a:cs typeface="Times New Roman" panose="02020603050405020304" pitchFamily="18" charset="0"/>
              </a:rPr>
              <a:t> Version 22 July 2019</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p:cNvSpPr txBox="1"/>
          <p:nvPr/>
        </p:nvSpPr>
        <p:spPr>
          <a:xfrm>
            <a:off x="190022" y="5087008"/>
            <a:ext cx="5716791" cy="1323439"/>
          </a:xfrm>
          <a:prstGeom prst="rect">
            <a:avLst/>
          </a:prstGeom>
          <a:noFill/>
        </p:spPr>
        <p:txBody>
          <a:bodyPr wrap="square" rtlCol="0">
            <a:spAutoFit/>
          </a:bodyPr>
          <a:lstStyle/>
          <a:p>
            <a:r>
              <a:rPr lang="en-GB" sz="1600" dirty="0" smtClean="0"/>
              <a:t>The information in this slide deck is extracted from the Derbyshire 2019 Tobacco Control Health Needs Assessment</a:t>
            </a:r>
          </a:p>
          <a:p>
            <a:endParaRPr lang="en-GB" sz="1600" dirty="0"/>
          </a:p>
          <a:p>
            <a:r>
              <a:rPr lang="en-GB" sz="1600" dirty="0" smtClean="0"/>
              <a:t>Full details can be found in the reference document available at [Derbyshire Observatory link]</a:t>
            </a:r>
            <a:endParaRPr lang="en-GB" sz="1600" dirty="0"/>
          </a:p>
        </p:txBody>
      </p:sp>
    </p:spTree>
    <p:extLst>
      <p:ext uri="{BB962C8B-B14F-4D97-AF65-F5344CB8AC3E}">
        <p14:creationId xmlns:p14="http://schemas.microsoft.com/office/powerpoint/2010/main" val="28304827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2061" y="557051"/>
            <a:ext cx="5476379" cy="328973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600" b="1" dirty="0" smtClean="0">
                <a:solidFill>
                  <a:schemeClr val="tx1"/>
                </a:solidFill>
              </a:rPr>
              <a:t>Decreasing prevalence</a:t>
            </a:r>
            <a:endParaRPr lang="en-GB" sz="1600" b="1" dirty="0">
              <a:solidFill>
                <a:schemeClr val="tx1"/>
              </a:solidFill>
            </a:endParaRPr>
          </a:p>
        </p:txBody>
      </p:sp>
      <p:sp>
        <p:nvSpPr>
          <p:cNvPr id="5" name="Rounded Rectangle 4"/>
          <p:cNvSpPr/>
          <p:nvPr/>
        </p:nvSpPr>
        <p:spPr>
          <a:xfrm>
            <a:off x="5755527" y="2249217"/>
            <a:ext cx="3193407" cy="116664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a:solidFill>
                  <a:schemeClr val="tx1"/>
                </a:solidFill>
              </a:rPr>
              <a:t>If a linear trend continues the overall prevalence is likely to fall below 10% by 2024. </a:t>
            </a:r>
          </a:p>
          <a:p>
            <a:pPr algn="ctr"/>
            <a:endParaRPr lang="en-GB" dirty="0">
              <a:solidFill>
                <a:prstClr val="white"/>
              </a:solidFill>
            </a:endParaRPr>
          </a:p>
        </p:txBody>
      </p:sp>
      <p:graphicFrame>
        <p:nvGraphicFramePr>
          <p:cNvPr id="7" name="Chart 6"/>
          <p:cNvGraphicFramePr/>
          <p:nvPr>
            <p:extLst>
              <p:ext uri="{D42A27DB-BD31-4B8C-83A1-F6EECF244321}">
                <p14:modId xmlns:p14="http://schemas.microsoft.com/office/powerpoint/2010/main" val="1892043471"/>
              </p:ext>
            </p:extLst>
          </p:nvPr>
        </p:nvGraphicFramePr>
        <p:xfrm>
          <a:off x="184555" y="1258951"/>
          <a:ext cx="4970145" cy="2459415"/>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295559" y="103241"/>
            <a:ext cx="4623282" cy="400110"/>
          </a:xfrm>
          <a:prstGeom prst="rect">
            <a:avLst/>
          </a:prstGeom>
          <a:noFill/>
        </p:spPr>
        <p:txBody>
          <a:bodyPr wrap="square" rtlCol="0">
            <a:spAutoFit/>
          </a:bodyPr>
          <a:lstStyle/>
          <a:p>
            <a:r>
              <a:rPr lang="en-GB" sz="2000" b="1" dirty="0" smtClean="0">
                <a:solidFill>
                  <a:schemeClr val="bg1"/>
                </a:solidFill>
              </a:rPr>
              <a:t>What progress has been made?</a:t>
            </a:r>
            <a:endParaRPr lang="en-GB" sz="2000" b="1" dirty="0">
              <a:solidFill>
                <a:schemeClr val="bg1"/>
              </a:solidFill>
            </a:endParaRPr>
          </a:p>
        </p:txBody>
      </p:sp>
      <p:sp>
        <p:nvSpPr>
          <p:cNvPr id="3" name="Oval 2"/>
          <p:cNvSpPr/>
          <p:nvPr/>
        </p:nvSpPr>
        <p:spPr>
          <a:xfrm>
            <a:off x="4487916" y="2632844"/>
            <a:ext cx="199697" cy="49398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ounded Rectangle 8"/>
          <p:cNvSpPr/>
          <p:nvPr/>
        </p:nvSpPr>
        <p:spPr>
          <a:xfrm>
            <a:off x="204706" y="3993932"/>
            <a:ext cx="2307266" cy="238059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u="sng" dirty="0" smtClean="0">
                <a:solidFill>
                  <a:srgbClr val="7030A0"/>
                </a:solidFill>
              </a:rPr>
              <a:t>Important inequalities persist: </a:t>
            </a:r>
            <a:r>
              <a:rPr lang="en-GB" sz="1600" dirty="0" smtClean="0">
                <a:solidFill>
                  <a:schemeClr val="tx1"/>
                </a:solidFill>
              </a:rPr>
              <a:t>the smoking prevalence could still be 15% in routine and manual workers in 2024</a:t>
            </a:r>
            <a:endParaRPr lang="en-GB" dirty="0">
              <a:solidFill>
                <a:prstClr val="white"/>
              </a:solidFill>
            </a:endParaRPr>
          </a:p>
        </p:txBody>
      </p:sp>
      <p:sp>
        <p:nvSpPr>
          <p:cNvPr id="10" name="Rounded Rectangle 9"/>
          <p:cNvSpPr/>
          <p:nvPr/>
        </p:nvSpPr>
        <p:spPr>
          <a:xfrm>
            <a:off x="2669628" y="3993931"/>
            <a:ext cx="6327227" cy="277472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GB" sz="1600" dirty="0">
              <a:solidFill>
                <a:schemeClr val="tx1"/>
              </a:solidFill>
            </a:endParaRPr>
          </a:p>
          <a:p>
            <a:r>
              <a:rPr lang="en-GB" sz="1600" dirty="0">
                <a:solidFill>
                  <a:schemeClr val="tx1"/>
                </a:solidFill>
              </a:rPr>
              <a:t>	</a:t>
            </a:r>
            <a:endParaRPr lang="en-GB" sz="1600" b="1" dirty="0">
              <a:solidFill>
                <a:schemeClr val="tx1"/>
              </a:solidFill>
            </a:endParaRPr>
          </a:p>
        </p:txBody>
      </p:sp>
      <p:graphicFrame>
        <p:nvGraphicFramePr>
          <p:cNvPr id="11" name="Chart 10"/>
          <p:cNvGraphicFramePr/>
          <p:nvPr>
            <p:extLst>
              <p:ext uri="{D42A27DB-BD31-4B8C-83A1-F6EECF244321}">
                <p14:modId xmlns:p14="http://schemas.microsoft.com/office/powerpoint/2010/main" val="687687443"/>
              </p:ext>
            </p:extLst>
          </p:nvPr>
        </p:nvGraphicFramePr>
        <p:xfrm>
          <a:off x="3054501" y="4288225"/>
          <a:ext cx="5579745" cy="2159635"/>
        </p:xfrm>
        <a:graphic>
          <a:graphicData uri="http://schemas.openxmlformats.org/drawingml/2006/chart">
            <c:chart xmlns:c="http://schemas.openxmlformats.org/drawingml/2006/chart" xmlns:r="http://schemas.openxmlformats.org/officeDocument/2006/relationships" r:id="rId3"/>
          </a:graphicData>
        </a:graphic>
      </p:graphicFrame>
      <p:sp>
        <p:nvSpPr>
          <p:cNvPr id="12" name="Oval 11"/>
          <p:cNvSpPr/>
          <p:nvPr/>
        </p:nvSpPr>
        <p:spPr>
          <a:xfrm>
            <a:off x="7909034" y="5523186"/>
            <a:ext cx="199697" cy="49398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55026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47145" y="557051"/>
            <a:ext cx="6127531" cy="159757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600" b="1" dirty="0" smtClean="0">
                <a:solidFill>
                  <a:schemeClr val="tx1"/>
                </a:solidFill>
              </a:rPr>
              <a:t>Smoking rates in pregnant women</a:t>
            </a:r>
          </a:p>
          <a:p>
            <a:endParaRPr lang="en-GB" sz="1600" b="1" dirty="0">
              <a:solidFill>
                <a:schemeClr val="tx1"/>
              </a:solidFill>
            </a:endParaRPr>
          </a:p>
          <a:p>
            <a:r>
              <a:rPr lang="en-GB" sz="1600" dirty="0" smtClean="0">
                <a:solidFill>
                  <a:schemeClr val="tx1"/>
                </a:solidFill>
              </a:rPr>
              <a:t>Slower decline in smoking rates in pregnant women</a:t>
            </a:r>
          </a:p>
          <a:p>
            <a:endParaRPr lang="en-GB" sz="1600" dirty="0" smtClean="0">
              <a:solidFill>
                <a:schemeClr val="tx1"/>
              </a:solidFill>
            </a:endParaRPr>
          </a:p>
          <a:p>
            <a:r>
              <a:rPr lang="en-GB" sz="1600" dirty="0" smtClean="0">
                <a:solidFill>
                  <a:schemeClr val="tx1"/>
                </a:solidFill>
              </a:rPr>
              <a:t>The national ambition is for a smoking in pregnancy rate of less than 6% by 2022</a:t>
            </a:r>
          </a:p>
          <a:p>
            <a:endParaRPr lang="en-GB" sz="1600" dirty="0">
              <a:solidFill>
                <a:schemeClr val="tx1"/>
              </a:solidFill>
            </a:endParaRPr>
          </a:p>
          <a:p>
            <a:r>
              <a:rPr lang="en-GB" sz="1600" dirty="0">
                <a:solidFill>
                  <a:schemeClr val="tx1"/>
                </a:solidFill>
              </a:rPr>
              <a:t>	</a:t>
            </a:r>
            <a:endParaRPr lang="en-GB" sz="1600" b="1" dirty="0">
              <a:solidFill>
                <a:schemeClr val="tx1"/>
              </a:solidFill>
            </a:endParaRPr>
          </a:p>
        </p:txBody>
      </p:sp>
      <p:sp>
        <p:nvSpPr>
          <p:cNvPr id="5" name="Rounded Rectangle 4"/>
          <p:cNvSpPr/>
          <p:nvPr/>
        </p:nvSpPr>
        <p:spPr>
          <a:xfrm>
            <a:off x="353099" y="2289538"/>
            <a:ext cx="2144111" cy="155027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smtClean="0">
                <a:solidFill>
                  <a:schemeClr val="tx1"/>
                </a:solidFill>
              </a:rPr>
              <a:t>Derbyshire is projected to have a rate of 13% in 2022/23</a:t>
            </a:r>
            <a:endParaRPr lang="en-GB" dirty="0">
              <a:solidFill>
                <a:prstClr val="white"/>
              </a:solidFill>
            </a:endParaRPr>
          </a:p>
        </p:txBody>
      </p:sp>
      <p:sp>
        <p:nvSpPr>
          <p:cNvPr id="8" name="TextBox 7"/>
          <p:cNvSpPr txBox="1"/>
          <p:nvPr/>
        </p:nvSpPr>
        <p:spPr>
          <a:xfrm>
            <a:off x="295559" y="103241"/>
            <a:ext cx="4623282" cy="400110"/>
          </a:xfrm>
          <a:prstGeom prst="rect">
            <a:avLst/>
          </a:prstGeom>
          <a:noFill/>
        </p:spPr>
        <p:txBody>
          <a:bodyPr wrap="square" rtlCol="0">
            <a:spAutoFit/>
          </a:bodyPr>
          <a:lstStyle/>
          <a:p>
            <a:r>
              <a:rPr lang="en-GB" sz="2000" b="1" dirty="0" smtClean="0">
                <a:solidFill>
                  <a:schemeClr val="bg1"/>
                </a:solidFill>
              </a:rPr>
              <a:t>What progress has been made?</a:t>
            </a:r>
            <a:endParaRPr lang="en-GB" sz="2000" b="1" dirty="0">
              <a:solidFill>
                <a:schemeClr val="bg1"/>
              </a:solidFill>
            </a:endParaRPr>
          </a:p>
        </p:txBody>
      </p:sp>
      <p:sp>
        <p:nvSpPr>
          <p:cNvPr id="3" name="Oval 2"/>
          <p:cNvSpPr/>
          <p:nvPr/>
        </p:nvSpPr>
        <p:spPr>
          <a:xfrm>
            <a:off x="4466896" y="2722179"/>
            <a:ext cx="199697" cy="49398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ounded Rectangle 9"/>
          <p:cNvSpPr/>
          <p:nvPr/>
        </p:nvSpPr>
        <p:spPr>
          <a:xfrm>
            <a:off x="2769230" y="2289539"/>
            <a:ext cx="6180082" cy="271338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GB" sz="1600" dirty="0">
              <a:solidFill>
                <a:schemeClr val="tx1"/>
              </a:solidFill>
            </a:endParaRPr>
          </a:p>
          <a:p>
            <a:r>
              <a:rPr lang="en-GB" sz="1600" dirty="0">
                <a:solidFill>
                  <a:schemeClr val="tx1"/>
                </a:solidFill>
              </a:rPr>
              <a:t>	</a:t>
            </a:r>
            <a:endParaRPr lang="en-GB" sz="1600" b="1" dirty="0">
              <a:solidFill>
                <a:schemeClr val="tx1"/>
              </a:solidFill>
            </a:endParaRPr>
          </a:p>
        </p:txBody>
      </p:sp>
      <p:graphicFrame>
        <p:nvGraphicFramePr>
          <p:cNvPr id="11" name="Chart 10"/>
          <p:cNvGraphicFramePr/>
          <p:nvPr>
            <p:extLst>
              <p:ext uri="{D42A27DB-BD31-4B8C-83A1-F6EECF244321}">
                <p14:modId xmlns:p14="http://schemas.microsoft.com/office/powerpoint/2010/main" val="1788160290"/>
              </p:ext>
            </p:extLst>
          </p:nvPr>
        </p:nvGraphicFramePr>
        <p:xfrm>
          <a:off x="2989698" y="2473960"/>
          <a:ext cx="5579745" cy="2392330"/>
        </p:xfrm>
        <a:graphic>
          <a:graphicData uri="http://schemas.openxmlformats.org/drawingml/2006/chart">
            <c:chart xmlns:c="http://schemas.openxmlformats.org/drawingml/2006/chart" xmlns:r="http://schemas.openxmlformats.org/officeDocument/2006/relationships" r:id="rId2"/>
          </a:graphicData>
        </a:graphic>
      </p:graphicFrame>
      <p:sp>
        <p:nvSpPr>
          <p:cNvPr id="12" name="Oval 11"/>
          <p:cNvSpPr/>
          <p:nvPr/>
        </p:nvSpPr>
        <p:spPr>
          <a:xfrm>
            <a:off x="7861737" y="3167722"/>
            <a:ext cx="199697" cy="49398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ounded Rectangle 12"/>
          <p:cNvSpPr/>
          <p:nvPr/>
        </p:nvSpPr>
        <p:spPr>
          <a:xfrm>
            <a:off x="147145" y="5147263"/>
            <a:ext cx="8802167" cy="151629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dirty="0" smtClean="0">
                <a:solidFill>
                  <a:srgbClr val="7030A0"/>
                </a:solidFill>
              </a:rPr>
              <a:t>Effective tobacco control measures </a:t>
            </a:r>
            <a:endParaRPr lang="en-GB" sz="1600" b="1" dirty="0">
              <a:solidFill>
                <a:srgbClr val="7030A0"/>
              </a:solidFill>
            </a:endParaRPr>
          </a:p>
          <a:p>
            <a:pPr marL="285750" indent="-285750">
              <a:buFont typeface="Arial" panose="020B0604020202020204" pitchFamily="34" charset="0"/>
              <a:buChar char="•"/>
            </a:pPr>
            <a:r>
              <a:rPr lang="en-GB" sz="1600" dirty="0" smtClean="0">
                <a:solidFill>
                  <a:schemeClr val="tx1"/>
                </a:solidFill>
              </a:rPr>
              <a:t>reduce </a:t>
            </a:r>
            <a:r>
              <a:rPr lang="en-GB" sz="1600" dirty="0">
                <a:solidFill>
                  <a:schemeClr val="tx1"/>
                </a:solidFill>
              </a:rPr>
              <a:t>the uptake of </a:t>
            </a:r>
            <a:r>
              <a:rPr lang="en-GB" sz="1600" dirty="0" smtClean="0">
                <a:solidFill>
                  <a:schemeClr val="tx1"/>
                </a:solidFill>
              </a:rPr>
              <a:t>smoking</a:t>
            </a:r>
          </a:p>
          <a:p>
            <a:pPr marL="285750" indent="-285750">
              <a:buFont typeface="Arial" panose="020B0604020202020204" pitchFamily="34" charset="0"/>
              <a:buChar char="•"/>
            </a:pPr>
            <a:r>
              <a:rPr lang="en-GB" sz="1600" dirty="0" smtClean="0">
                <a:solidFill>
                  <a:schemeClr val="tx1"/>
                </a:solidFill>
              </a:rPr>
              <a:t>increase </a:t>
            </a:r>
            <a:r>
              <a:rPr lang="en-GB" sz="1600" dirty="0">
                <a:solidFill>
                  <a:schemeClr val="tx1"/>
                </a:solidFill>
              </a:rPr>
              <a:t>the number of quit </a:t>
            </a:r>
            <a:r>
              <a:rPr lang="en-GB" sz="1600" dirty="0" smtClean="0">
                <a:solidFill>
                  <a:schemeClr val="tx1"/>
                </a:solidFill>
              </a:rPr>
              <a:t>attempts</a:t>
            </a:r>
          </a:p>
          <a:p>
            <a:pPr marL="285750" indent="-285750">
              <a:buFont typeface="Arial" panose="020B0604020202020204" pitchFamily="34" charset="0"/>
              <a:buChar char="•"/>
            </a:pPr>
            <a:r>
              <a:rPr lang="en-GB" sz="1600" dirty="0" smtClean="0">
                <a:solidFill>
                  <a:schemeClr val="tx1"/>
                </a:solidFill>
              </a:rPr>
              <a:t>improve </a:t>
            </a:r>
            <a:r>
              <a:rPr lang="en-GB" sz="1600" dirty="0">
                <a:solidFill>
                  <a:schemeClr val="tx1"/>
                </a:solidFill>
              </a:rPr>
              <a:t>the success of the quit attempts </a:t>
            </a:r>
            <a:r>
              <a:rPr lang="en-GB" sz="1600" dirty="0" smtClean="0">
                <a:solidFill>
                  <a:schemeClr val="tx1"/>
                </a:solidFill>
              </a:rPr>
              <a:t>made</a:t>
            </a:r>
          </a:p>
          <a:p>
            <a:endParaRPr lang="en-GB" sz="1200" dirty="0">
              <a:solidFill>
                <a:schemeClr val="tx1"/>
              </a:solidFill>
            </a:endParaRPr>
          </a:p>
          <a:p>
            <a:r>
              <a:rPr lang="en-GB" sz="1600" dirty="0" smtClean="0">
                <a:solidFill>
                  <a:schemeClr val="tx1"/>
                </a:solidFill>
              </a:rPr>
              <a:t>	need </a:t>
            </a:r>
            <a:r>
              <a:rPr lang="en-GB" sz="1600" dirty="0">
                <a:solidFill>
                  <a:schemeClr val="tx1"/>
                </a:solidFill>
              </a:rPr>
              <a:t>to be achieved within the population groups who are more tobacco </a:t>
            </a:r>
            <a:r>
              <a:rPr lang="en-GB" sz="1600" dirty="0" smtClean="0">
                <a:solidFill>
                  <a:schemeClr val="tx1"/>
                </a:solidFill>
              </a:rPr>
              <a:t>dependent </a:t>
            </a:r>
            <a:endParaRPr lang="en-GB" dirty="0">
              <a:solidFill>
                <a:schemeClr val="tx1"/>
              </a:solidFill>
            </a:endParaRPr>
          </a:p>
        </p:txBody>
      </p:sp>
      <p:sp>
        <p:nvSpPr>
          <p:cNvPr id="4" name="Right Arrow 3"/>
          <p:cNvSpPr/>
          <p:nvPr/>
        </p:nvSpPr>
        <p:spPr>
          <a:xfrm>
            <a:off x="295559" y="6484883"/>
            <a:ext cx="819807" cy="94593"/>
          </a:xfrm>
          <a:prstGeom prst="righ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378099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47145" y="557051"/>
            <a:ext cx="6127531" cy="159757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600" b="1" dirty="0" smtClean="0">
                <a:solidFill>
                  <a:schemeClr val="tx1"/>
                </a:solidFill>
              </a:rPr>
              <a:t>Smoking rates in pregnant women</a:t>
            </a:r>
          </a:p>
          <a:p>
            <a:endParaRPr lang="en-GB" sz="1600" b="1" dirty="0">
              <a:solidFill>
                <a:schemeClr val="tx1"/>
              </a:solidFill>
            </a:endParaRPr>
          </a:p>
          <a:p>
            <a:r>
              <a:rPr lang="en-GB" sz="1600" dirty="0" smtClean="0">
                <a:solidFill>
                  <a:schemeClr val="tx1"/>
                </a:solidFill>
              </a:rPr>
              <a:t>Slower decline in smoking rates in pregnant women</a:t>
            </a:r>
          </a:p>
          <a:p>
            <a:endParaRPr lang="en-GB" sz="1600" dirty="0" smtClean="0">
              <a:solidFill>
                <a:schemeClr val="tx1"/>
              </a:solidFill>
            </a:endParaRPr>
          </a:p>
          <a:p>
            <a:r>
              <a:rPr lang="en-GB" sz="1600" dirty="0" smtClean="0">
                <a:solidFill>
                  <a:schemeClr val="tx1"/>
                </a:solidFill>
              </a:rPr>
              <a:t>The national ambition is for a smoking in pregnancy rate of less than 6% by 2022</a:t>
            </a:r>
          </a:p>
          <a:p>
            <a:endParaRPr lang="en-GB" sz="1600" dirty="0">
              <a:solidFill>
                <a:schemeClr val="tx1"/>
              </a:solidFill>
            </a:endParaRPr>
          </a:p>
          <a:p>
            <a:r>
              <a:rPr lang="en-GB" sz="1600" dirty="0">
                <a:solidFill>
                  <a:schemeClr val="tx1"/>
                </a:solidFill>
              </a:rPr>
              <a:t>	</a:t>
            </a:r>
            <a:endParaRPr lang="en-GB" sz="1600" b="1" dirty="0">
              <a:solidFill>
                <a:schemeClr val="tx1"/>
              </a:solidFill>
            </a:endParaRPr>
          </a:p>
        </p:txBody>
      </p:sp>
      <p:sp>
        <p:nvSpPr>
          <p:cNvPr id="5" name="Rounded Rectangle 4"/>
          <p:cNvSpPr/>
          <p:nvPr/>
        </p:nvSpPr>
        <p:spPr>
          <a:xfrm>
            <a:off x="353099" y="2289538"/>
            <a:ext cx="2144111" cy="155027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smtClean="0">
                <a:solidFill>
                  <a:schemeClr val="tx1"/>
                </a:solidFill>
              </a:rPr>
              <a:t>Derbyshire is projected to have a rate of 13% in 2022/23</a:t>
            </a:r>
            <a:endParaRPr lang="en-GB" dirty="0">
              <a:solidFill>
                <a:prstClr val="white"/>
              </a:solidFill>
            </a:endParaRPr>
          </a:p>
        </p:txBody>
      </p:sp>
      <p:sp>
        <p:nvSpPr>
          <p:cNvPr id="8" name="TextBox 7"/>
          <p:cNvSpPr txBox="1"/>
          <p:nvPr/>
        </p:nvSpPr>
        <p:spPr>
          <a:xfrm>
            <a:off x="295559" y="103241"/>
            <a:ext cx="4623282" cy="400110"/>
          </a:xfrm>
          <a:prstGeom prst="rect">
            <a:avLst/>
          </a:prstGeom>
          <a:noFill/>
        </p:spPr>
        <p:txBody>
          <a:bodyPr wrap="square" rtlCol="0">
            <a:spAutoFit/>
          </a:bodyPr>
          <a:lstStyle/>
          <a:p>
            <a:r>
              <a:rPr lang="en-GB" sz="2000" b="1" dirty="0" smtClean="0">
                <a:solidFill>
                  <a:schemeClr val="bg1"/>
                </a:solidFill>
              </a:rPr>
              <a:t>What progress has been made?</a:t>
            </a:r>
            <a:endParaRPr lang="en-GB" sz="2000" b="1" dirty="0">
              <a:solidFill>
                <a:schemeClr val="bg1"/>
              </a:solidFill>
            </a:endParaRPr>
          </a:p>
        </p:txBody>
      </p:sp>
      <p:sp>
        <p:nvSpPr>
          <p:cNvPr id="3" name="Oval 2"/>
          <p:cNvSpPr/>
          <p:nvPr/>
        </p:nvSpPr>
        <p:spPr>
          <a:xfrm>
            <a:off x="4466896" y="2722179"/>
            <a:ext cx="199697" cy="49398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ounded Rectangle 9"/>
          <p:cNvSpPr/>
          <p:nvPr/>
        </p:nvSpPr>
        <p:spPr>
          <a:xfrm>
            <a:off x="2769230" y="2289539"/>
            <a:ext cx="6180082" cy="271338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GB" sz="1600" dirty="0">
              <a:solidFill>
                <a:schemeClr val="tx1"/>
              </a:solidFill>
            </a:endParaRPr>
          </a:p>
          <a:p>
            <a:r>
              <a:rPr lang="en-GB" sz="1600" dirty="0">
                <a:solidFill>
                  <a:schemeClr val="tx1"/>
                </a:solidFill>
              </a:rPr>
              <a:t>	</a:t>
            </a:r>
            <a:endParaRPr lang="en-GB" sz="1600" b="1" dirty="0">
              <a:solidFill>
                <a:schemeClr val="tx1"/>
              </a:solidFill>
            </a:endParaRPr>
          </a:p>
        </p:txBody>
      </p:sp>
      <p:graphicFrame>
        <p:nvGraphicFramePr>
          <p:cNvPr id="11" name="Chart 10"/>
          <p:cNvGraphicFramePr/>
          <p:nvPr>
            <p:extLst/>
          </p:nvPr>
        </p:nvGraphicFramePr>
        <p:xfrm>
          <a:off x="2989698" y="2473960"/>
          <a:ext cx="5579745" cy="2392330"/>
        </p:xfrm>
        <a:graphic>
          <a:graphicData uri="http://schemas.openxmlformats.org/drawingml/2006/chart">
            <c:chart xmlns:c="http://schemas.openxmlformats.org/drawingml/2006/chart" xmlns:r="http://schemas.openxmlformats.org/officeDocument/2006/relationships" r:id="rId2"/>
          </a:graphicData>
        </a:graphic>
      </p:graphicFrame>
      <p:sp>
        <p:nvSpPr>
          <p:cNvPr id="12" name="Oval 11"/>
          <p:cNvSpPr/>
          <p:nvPr/>
        </p:nvSpPr>
        <p:spPr>
          <a:xfrm>
            <a:off x="7861737" y="3167722"/>
            <a:ext cx="199697" cy="49398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ounded Rectangle 12"/>
          <p:cNvSpPr/>
          <p:nvPr/>
        </p:nvSpPr>
        <p:spPr>
          <a:xfrm>
            <a:off x="147145" y="5147263"/>
            <a:ext cx="8802167" cy="151629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dirty="0" smtClean="0">
                <a:solidFill>
                  <a:srgbClr val="7030A0"/>
                </a:solidFill>
              </a:rPr>
              <a:t>Effective tobacco control measures </a:t>
            </a:r>
            <a:endParaRPr lang="en-GB" sz="1600" b="1" dirty="0">
              <a:solidFill>
                <a:srgbClr val="7030A0"/>
              </a:solidFill>
            </a:endParaRPr>
          </a:p>
          <a:p>
            <a:pPr marL="285750" indent="-285750">
              <a:buFont typeface="Arial" panose="020B0604020202020204" pitchFamily="34" charset="0"/>
              <a:buChar char="•"/>
            </a:pPr>
            <a:r>
              <a:rPr lang="en-GB" sz="1600" dirty="0" smtClean="0">
                <a:solidFill>
                  <a:schemeClr val="tx1"/>
                </a:solidFill>
              </a:rPr>
              <a:t>reduce </a:t>
            </a:r>
            <a:r>
              <a:rPr lang="en-GB" sz="1600" dirty="0">
                <a:solidFill>
                  <a:schemeClr val="tx1"/>
                </a:solidFill>
              </a:rPr>
              <a:t>the uptake of </a:t>
            </a:r>
            <a:r>
              <a:rPr lang="en-GB" sz="1600" dirty="0" smtClean="0">
                <a:solidFill>
                  <a:schemeClr val="tx1"/>
                </a:solidFill>
              </a:rPr>
              <a:t>smoking</a:t>
            </a:r>
          </a:p>
          <a:p>
            <a:pPr marL="285750" indent="-285750">
              <a:buFont typeface="Arial" panose="020B0604020202020204" pitchFamily="34" charset="0"/>
              <a:buChar char="•"/>
            </a:pPr>
            <a:r>
              <a:rPr lang="en-GB" sz="1600" dirty="0" smtClean="0">
                <a:solidFill>
                  <a:schemeClr val="tx1"/>
                </a:solidFill>
              </a:rPr>
              <a:t>increase </a:t>
            </a:r>
            <a:r>
              <a:rPr lang="en-GB" sz="1600" dirty="0">
                <a:solidFill>
                  <a:schemeClr val="tx1"/>
                </a:solidFill>
              </a:rPr>
              <a:t>the number of quit </a:t>
            </a:r>
            <a:r>
              <a:rPr lang="en-GB" sz="1600" dirty="0" smtClean="0">
                <a:solidFill>
                  <a:schemeClr val="tx1"/>
                </a:solidFill>
              </a:rPr>
              <a:t>attempts</a:t>
            </a:r>
          </a:p>
          <a:p>
            <a:pPr marL="285750" indent="-285750">
              <a:buFont typeface="Arial" panose="020B0604020202020204" pitchFamily="34" charset="0"/>
              <a:buChar char="•"/>
            </a:pPr>
            <a:r>
              <a:rPr lang="en-GB" sz="1600" dirty="0" smtClean="0">
                <a:solidFill>
                  <a:schemeClr val="tx1"/>
                </a:solidFill>
              </a:rPr>
              <a:t>improve </a:t>
            </a:r>
            <a:r>
              <a:rPr lang="en-GB" sz="1600" dirty="0">
                <a:solidFill>
                  <a:schemeClr val="tx1"/>
                </a:solidFill>
              </a:rPr>
              <a:t>the success of the quit attempts </a:t>
            </a:r>
            <a:r>
              <a:rPr lang="en-GB" sz="1600" dirty="0" smtClean="0">
                <a:solidFill>
                  <a:schemeClr val="tx1"/>
                </a:solidFill>
              </a:rPr>
              <a:t>made</a:t>
            </a:r>
          </a:p>
          <a:p>
            <a:endParaRPr lang="en-GB" sz="1200" dirty="0">
              <a:solidFill>
                <a:schemeClr val="tx1"/>
              </a:solidFill>
            </a:endParaRPr>
          </a:p>
          <a:p>
            <a:r>
              <a:rPr lang="en-GB" sz="1600" dirty="0" smtClean="0">
                <a:solidFill>
                  <a:schemeClr val="tx1"/>
                </a:solidFill>
              </a:rPr>
              <a:t>	need </a:t>
            </a:r>
            <a:r>
              <a:rPr lang="en-GB" sz="1600" dirty="0">
                <a:solidFill>
                  <a:schemeClr val="tx1"/>
                </a:solidFill>
              </a:rPr>
              <a:t>to be achieved within the population groups who are more tobacco </a:t>
            </a:r>
            <a:r>
              <a:rPr lang="en-GB" sz="1600" dirty="0" smtClean="0">
                <a:solidFill>
                  <a:schemeClr val="tx1"/>
                </a:solidFill>
              </a:rPr>
              <a:t>dependent </a:t>
            </a:r>
            <a:endParaRPr lang="en-GB" dirty="0">
              <a:solidFill>
                <a:schemeClr val="tx1"/>
              </a:solidFill>
            </a:endParaRPr>
          </a:p>
        </p:txBody>
      </p:sp>
      <p:sp>
        <p:nvSpPr>
          <p:cNvPr id="4" name="Right Arrow 3"/>
          <p:cNvSpPr/>
          <p:nvPr/>
        </p:nvSpPr>
        <p:spPr>
          <a:xfrm>
            <a:off x="295559" y="6484883"/>
            <a:ext cx="819807" cy="94593"/>
          </a:xfrm>
          <a:prstGeom prst="righ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991974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99696" y="872360"/>
            <a:ext cx="8702565" cy="589630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600" b="1" dirty="0" smtClean="0">
                <a:solidFill>
                  <a:schemeClr val="tx1"/>
                </a:solidFill>
              </a:rPr>
              <a:t>Stop smoking services	</a:t>
            </a:r>
            <a:r>
              <a:rPr lang="en-GB" sz="1400" dirty="0" smtClean="0">
                <a:solidFill>
                  <a:schemeClr val="tx1"/>
                </a:solidFill>
              </a:rPr>
              <a:t>Last </a:t>
            </a:r>
            <a:r>
              <a:rPr lang="en-GB" sz="1400" dirty="0">
                <a:solidFill>
                  <a:schemeClr val="tx1"/>
                </a:solidFill>
              </a:rPr>
              <a:t>year 892 people successfully quit smoking through the Derbyshire stop smoking service (76% of these quits were validated). Half of the individuals making initial contact with the service do not set a quit date, and work is underway to improve the communication materials and standards.</a:t>
            </a:r>
          </a:p>
          <a:p>
            <a:endParaRPr lang="en-GB" sz="1600" b="1" dirty="0" smtClean="0">
              <a:solidFill>
                <a:schemeClr val="tx1"/>
              </a:solidFill>
            </a:endParaRPr>
          </a:p>
          <a:p>
            <a:r>
              <a:rPr lang="en-GB" sz="1600" b="1" dirty="0" smtClean="0">
                <a:solidFill>
                  <a:schemeClr val="tx1"/>
                </a:solidFill>
              </a:rPr>
              <a:t>Addressing smoking in pregnancy	</a:t>
            </a:r>
            <a:r>
              <a:rPr lang="en-GB" sz="1400" dirty="0" smtClean="0">
                <a:solidFill>
                  <a:schemeClr val="tx1"/>
                </a:solidFill>
              </a:rPr>
              <a:t>During </a:t>
            </a:r>
            <a:r>
              <a:rPr lang="en-GB" sz="1400" dirty="0">
                <a:solidFill>
                  <a:schemeClr val="tx1"/>
                </a:solidFill>
              </a:rPr>
              <a:t>2017/18 only 112 pregnant women in Derbyshire set a quit date, and smoking in pregnancy rates remain high. There is clear evidence for tackling smoking in pregnancy through implementation of NICE Guidance, Baby Clear and the NHS England Saving Babies’ Lives Care Bundle. Further multiagency work and leadership will be required to achieve real progress.  </a:t>
            </a:r>
            <a:endParaRPr lang="en-GB" sz="1400" b="1" dirty="0">
              <a:solidFill>
                <a:schemeClr val="tx1"/>
              </a:solidFill>
            </a:endParaRPr>
          </a:p>
          <a:p>
            <a:endParaRPr lang="en-GB" sz="1600" b="1" dirty="0" smtClean="0">
              <a:solidFill>
                <a:schemeClr val="tx1"/>
              </a:solidFill>
            </a:endParaRPr>
          </a:p>
          <a:p>
            <a:r>
              <a:rPr lang="en-GB" sz="1600" b="1" dirty="0" smtClean="0">
                <a:solidFill>
                  <a:schemeClr val="tx1"/>
                </a:solidFill>
              </a:rPr>
              <a:t>Cheap and illicit tobacco	</a:t>
            </a:r>
            <a:r>
              <a:rPr lang="en-GB" sz="1400" dirty="0" smtClean="0">
                <a:solidFill>
                  <a:schemeClr val="tx1"/>
                </a:solidFill>
              </a:rPr>
              <a:t>Derbyshire </a:t>
            </a:r>
            <a:r>
              <a:rPr lang="en-GB" sz="1400" dirty="0">
                <a:solidFill>
                  <a:schemeClr val="tx1"/>
                </a:solidFill>
              </a:rPr>
              <a:t>Trading Standards has made substantial seizures of illicit tobacco in recent months, despite changes in service capacity</a:t>
            </a:r>
            <a:endParaRPr lang="en-GB" sz="1400" b="1" dirty="0" smtClean="0">
              <a:solidFill>
                <a:schemeClr val="tx1"/>
              </a:solidFill>
            </a:endParaRPr>
          </a:p>
          <a:p>
            <a:endParaRPr lang="en-GB" sz="1600" b="1" dirty="0" smtClean="0">
              <a:solidFill>
                <a:schemeClr val="tx1"/>
              </a:solidFill>
            </a:endParaRPr>
          </a:p>
          <a:p>
            <a:r>
              <a:rPr lang="en-GB" sz="1600" b="1" dirty="0" smtClean="0">
                <a:solidFill>
                  <a:schemeClr val="tx1"/>
                </a:solidFill>
              </a:rPr>
              <a:t>Smokefree places	</a:t>
            </a:r>
            <a:r>
              <a:rPr lang="en-GB" sz="1400" dirty="0" smtClean="0">
                <a:solidFill>
                  <a:schemeClr val="tx1"/>
                </a:solidFill>
              </a:rPr>
              <a:t>A </a:t>
            </a:r>
            <a:r>
              <a:rPr lang="en-GB" sz="1400" dirty="0">
                <a:solidFill>
                  <a:schemeClr val="tx1"/>
                </a:solidFill>
              </a:rPr>
              <a:t>local consultation on developing smokefree places is underway as a means of protecting children from secondhand smoke. There may be opportunities through this to increase public awareness of the harms of secondhand smoke.</a:t>
            </a:r>
          </a:p>
          <a:p>
            <a:endParaRPr lang="en-GB" sz="1600" b="1" dirty="0" smtClean="0">
              <a:solidFill>
                <a:schemeClr val="tx1"/>
              </a:solidFill>
            </a:endParaRPr>
          </a:p>
          <a:p>
            <a:r>
              <a:rPr lang="en-GB" sz="1600" b="1" dirty="0" smtClean="0">
                <a:solidFill>
                  <a:schemeClr val="tx1"/>
                </a:solidFill>
              </a:rPr>
              <a:t>Health services and reducing smoking	</a:t>
            </a:r>
            <a:r>
              <a:rPr lang="en-GB" sz="1400" dirty="0" smtClean="0">
                <a:solidFill>
                  <a:schemeClr val="tx1"/>
                </a:solidFill>
              </a:rPr>
              <a:t>Health </a:t>
            </a:r>
            <a:r>
              <a:rPr lang="en-GB" sz="1400" dirty="0">
                <a:solidFill>
                  <a:schemeClr val="tx1"/>
                </a:solidFill>
              </a:rPr>
              <a:t>and social care organisations have demonstrated a commitment to reducing smoking rates within the Joined Up Care Derbyshire Prevention Plan. There is variation in the offer of support within primary care to current smokers. The risky behaviour CQUIN is being rolled out in local hospitals, again highlighting that patients should be supported to access specialist services and be offered medication. Working with outpatients including those pre-surgery needs further consideration to tackle the harms of tobacco dependence. </a:t>
            </a:r>
          </a:p>
          <a:p>
            <a:endParaRPr lang="en-GB" sz="1600" b="1" dirty="0">
              <a:solidFill>
                <a:schemeClr val="tx1"/>
              </a:solidFill>
            </a:endParaRPr>
          </a:p>
          <a:p>
            <a:r>
              <a:rPr lang="en-GB" sz="1600" dirty="0">
                <a:solidFill>
                  <a:schemeClr val="tx1"/>
                </a:solidFill>
              </a:rPr>
              <a:t>	</a:t>
            </a:r>
            <a:endParaRPr lang="en-GB" sz="1600" b="1" dirty="0">
              <a:solidFill>
                <a:schemeClr val="tx1"/>
              </a:solidFill>
            </a:endParaRPr>
          </a:p>
        </p:txBody>
      </p:sp>
      <p:sp>
        <p:nvSpPr>
          <p:cNvPr id="8" name="TextBox 7"/>
          <p:cNvSpPr txBox="1"/>
          <p:nvPr/>
        </p:nvSpPr>
        <p:spPr>
          <a:xfrm>
            <a:off x="295559" y="103241"/>
            <a:ext cx="4623282" cy="400110"/>
          </a:xfrm>
          <a:prstGeom prst="rect">
            <a:avLst/>
          </a:prstGeom>
          <a:noFill/>
        </p:spPr>
        <p:txBody>
          <a:bodyPr wrap="square" rtlCol="0">
            <a:spAutoFit/>
          </a:bodyPr>
          <a:lstStyle/>
          <a:p>
            <a:r>
              <a:rPr lang="en-GB" sz="2000" b="1" dirty="0" smtClean="0">
                <a:solidFill>
                  <a:schemeClr val="bg1"/>
                </a:solidFill>
              </a:rPr>
              <a:t>What is being implemented locally?</a:t>
            </a:r>
            <a:endParaRPr lang="en-GB" sz="2000" b="1" dirty="0">
              <a:solidFill>
                <a:schemeClr val="bg1"/>
              </a:solidFill>
            </a:endParaRPr>
          </a:p>
        </p:txBody>
      </p:sp>
    </p:spTree>
    <p:extLst>
      <p:ext uri="{BB962C8B-B14F-4D97-AF65-F5344CB8AC3E}">
        <p14:creationId xmlns:p14="http://schemas.microsoft.com/office/powerpoint/2010/main" val="17405312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5559" y="103241"/>
            <a:ext cx="4623282" cy="400110"/>
          </a:xfrm>
          <a:prstGeom prst="rect">
            <a:avLst/>
          </a:prstGeom>
          <a:noFill/>
        </p:spPr>
        <p:txBody>
          <a:bodyPr wrap="square" rtlCol="0">
            <a:spAutoFit/>
          </a:bodyPr>
          <a:lstStyle/>
          <a:p>
            <a:r>
              <a:rPr lang="en-GB" sz="2000" b="1" dirty="0" smtClean="0">
                <a:solidFill>
                  <a:schemeClr val="bg1"/>
                </a:solidFill>
              </a:rPr>
              <a:t>And what more could be done?</a:t>
            </a:r>
            <a:endParaRPr lang="en-GB" sz="2000" b="1" dirty="0">
              <a:solidFill>
                <a:schemeClr val="bg1"/>
              </a:solidFill>
            </a:endParaRPr>
          </a:p>
        </p:txBody>
      </p:sp>
      <p:sp>
        <p:nvSpPr>
          <p:cNvPr id="5" name="Rounded Rectangle 4"/>
          <p:cNvSpPr/>
          <p:nvPr/>
        </p:nvSpPr>
        <p:spPr>
          <a:xfrm>
            <a:off x="199696" y="1587061"/>
            <a:ext cx="2700000" cy="499009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numCol="1" spcCol="216000" rtlCol="0" anchor="t" anchorCtr="0"/>
          <a:lstStyle/>
          <a:p>
            <a:pPr lvl="0"/>
            <a:r>
              <a:rPr lang="en-GB" dirty="0" smtClean="0">
                <a:solidFill>
                  <a:schemeClr val="tx1"/>
                </a:solidFill>
              </a:rPr>
              <a:t>Discuss </a:t>
            </a:r>
            <a:r>
              <a:rPr lang="en-GB" dirty="0">
                <a:solidFill>
                  <a:schemeClr val="tx1"/>
                </a:solidFill>
              </a:rPr>
              <a:t>the findings with Derbyshire Health and Wellbeing Board, and </a:t>
            </a:r>
            <a:r>
              <a:rPr lang="en-GB" dirty="0" smtClean="0">
                <a:solidFill>
                  <a:schemeClr val="tx1"/>
                </a:solidFill>
              </a:rPr>
              <a:t>Joined </a:t>
            </a:r>
            <a:r>
              <a:rPr lang="en-GB" dirty="0">
                <a:solidFill>
                  <a:schemeClr val="tx1"/>
                </a:solidFill>
              </a:rPr>
              <a:t>Up Care Derbyshire Board to: </a:t>
            </a:r>
          </a:p>
          <a:p>
            <a:pPr marL="285750" indent="-285750">
              <a:buFont typeface="Arial" panose="020B0604020202020204" pitchFamily="34" charset="0"/>
              <a:buChar char="•"/>
            </a:pPr>
            <a:r>
              <a:rPr lang="en-GB" dirty="0">
                <a:solidFill>
                  <a:schemeClr val="tx1"/>
                </a:solidFill>
              </a:rPr>
              <a:t>raise the profile </a:t>
            </a:r>
            <a:r>
              <a:rPr lang="en-GB" dirty="0" smtClean="0">
                <a:solidFill>
                  <a:schemeClr val="tx1"/>
                </a:solidFill>
              </a:rPr>
              <a:t>call </a:t>
            </a:r>
            <a:r>
              <a:rPr lang="en-GB" dirty="0">
                <a:solidFill>
                  <a:schemeClr val="tx1"/>
                </a:solidFill>
              </a:rPr>
              <a:t>for system-wide leadership and action</a:t>
            </a:r>
          </a:p>
          <a:p>
            <a:pPr marL="285750" indent="-285750">
              <a:buFont typeface="Arial" panose="020B0604020202020204" pitchFamily="34" charset="0"/>
              <a:buChar char="•"/>
            </a:pPr>
            <a:r>
              <a:rPr lang="en-GB" dirty="0">
                <a:solidFill>
                  <a:schemeClr val="tx1"/>
                </a:solidFill>
              </a:rPr>
              <a:t>invite the development of shared </a:t>
            </a:r>
            <a:r>
              <a:rPr lang="en-GB" dirty="0" smtClean="0">
                <a:solidFill>
                  <a:schemeClr val="tx1"/>
                </a:solidFill>
              </a:rPr>
              <a:t>commitments </a:t>
            </a:r>
            <a:r>
              <a:rPr lang="en-GB" dirty="0">
                <a:solidFill>
                  <a:schemeClr val="tx1"/>
                </a:solidFill>
              </a:rPr>
              <a:t>such as a target towards a tobacco free </a:t>
            </a:r>
            <a:r>
              <a:rPr lang="en-GB" dirty="0" smtClean="0">
                <a:solidFill>
                  <a:schemeClr val="tx1"/>
                </a:solidFill>
              </a:rPr>
              <a:t>generation</a:t>
            </a:r>
            <a:endParaRPr lang="en-GB" sz="1600" b="1" dirty="0">
              <a:solidFill>
                <a:schemeClr val="tx1"/>
              </a:solidFill>
            </a:endParaRPr>
          </a:p>
        </p:txBody>
      </p:sp>
      <p:sp>
        <p:nvSpPr>
          <p:cNvPr id="6" name="Rounded Rectangle 5"/>
          <p:cNvSpPr/>
          <p:nvPr/>
        </p:nvSpPr>
        <p:spPr>
          <a:xfrm>
            <a:off x="3231848" y="1587061"/>
            <a:ext cx="2700000" cy="497958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numCol="1" spcCol="216000" rtlCol="0" anchor="t" anchorCtr="0"/>
          <a:lstStyle/>
          <a:p>
            <a:r>
              <a:rPr lang="en-GB" dirty="0" smtClean="0">
                <a:solidFill>
                  <a:schemeClr val="tx1"/>
                </a:solidFill>
              </a:rPr>
              <a:t>Upscale </a:t>
            </a:r>
            <a:r>
              <a:rPr lang="en-GB" dirty="0">
                <a:solidFill>
                  <a:schemeClr val="tx1"/>
                </a:solidFill>
              </a:rPr>
              <a:t>the cross-organisational work particularly on addressing smoking in pregnancy, building on the commitment within organisations, and to amplify local efforts. </a:t>
            </a:r>
            <a:endParaRPr lang="en-GB" dirty="0" smtClean="0">
              <a:solidFill>
                <a:schemeClr val="tx1"/>
              </a:solidFill>
            </a:endParaRPr>
          </a:p>
          <a:p>
            <a:r>
              <a:rPr lang="en-GB" dirty="0" smtClean="0">
                <a:solidFill>
                  <a:schemeClr val="tx1"/>
                </a:solidFill>
              </a:rPr>
              <a:t>And </a:t>
            </a:r>
            <a:r>
              <a:rPr lang="en-GB" dirty="0">
                <a:solidFill>
                  <a:schemeClr val="tx1"/>
                </a:solidFill>
              </a:rPr>
              <a:t>then to use the learning from the work on smoking in pregnancy to </a:t>
            </a:r>
            <a:r>
              <a:rPr lang="en-GB" dirty="0" smtClean="0">
                <a:solidFill>
                  <a:schemeClr val="tx1"/>
                </a:solidFill>
              </a:rPr>
              <a:t>support </a:t>
            </a:r>
            <a:r>
              <a:rPr lang="en-GB" dirty="0">
                <a:solidFill>
                  <a:schemeClr val="tx1"/>
                </a:solidFill>
              </a:rPr>
              <a:t>action on smoking in other population groups. </a:t>
            </a:r>
          </a:p>
          <a:p>
            <a:r>
              <a:rPr lang="en-GB" dirty="0">
                <a:solidFill>
                  <a:schemeClr val="tx1"/>
                </a:solidFill>
              </a:rPr>
              <a:t> </a:t>
            </a:r>
            <a:endParaRPr lang="en-GB" dirty="0" smtClean="0">
              <a:solidFill>
                <a:schemeClr val="tx1"/>
              </a:solidFill>
            </a:endParaRPr>
          </a:p>
          <a:p>
            <a:endParaRPr lang="en-GB" dirty="0">
              <a:solidFill>
                <a:schemeClr val="tx1"/>
              </a:solidFill>
            </a:endParaRPr>
          </a:p>
          <a:p>
            <a:r>
              <a:rPr lang="en-GB" sz="1600" dirty="0">
                <a:solidFill>
                  <a:schemeClr val="tx1"/>
                </a:solidFill>
              </a:rPr>
              <a:t>	</a:t>
            </a:r>
            <a:endParaRPr lang="en-GB" sz="1600" b="1" dirty="0">
              <a:solidFill>
                <a:schemeClr val="tx1"/>
              </a:solidFill>
            </a:endParaRPr>
          </a:p>
        </p:txBody>
      </p:sp>
      <p:sp>
        <p:nvSpPr>
          <p:cNvPr id="7" name="Rounded Rectangle 6"/>
          <p:cNvSpPr/>
          <p:nvPr/>
        </p:nvSpPr>
        <p:spPr>
          <a:xfrm>
            <a:off x="6264000" y="1587061"/>
            <a:ext cx="2700000" cy="499009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numCol="1" spcCol="216000" rtlCol="0" anchor="t" anchorCtr="0"/>
          <a:lstStyle/>
          <a:p>
            <a:pPr lvl="0"/>
            <a:r>
              <a:rPr lang="en-GB" dirty="0" smtClean="0">
                <a:solidFill>
                  <a:schemeClr val="tx1"/>
                </a:solidFill>
              </a:rPr>
              <a:t>Consider </a:t>
            </a:r>
            <a:r>
              <a:rPr lang="en-GB" dirty="0">
                <a:solidFill>
                  <a:schemeClr val="tx1"/>
                </a:solidFill>
              </a:rPr>
              <a:t>reconvening a Tobacco Control group for Derbyshire to coordinate local efforts, draw attention to work across partners, and as a mechanism for advocacy for action at regional and national levels.  </a:t>
            </a:r>
          </a:p>
          <a:p>
            <a:r>
              <a:rPr lang="en-GB" sz="1600" dirty="0">
                <a:solidFill>
                  <a:schemeClr val="tx1"/>
                </a:solidFill>
              </a:rPr>
              <a:t>	</a:t>
            </a:r>
            <a:endParaRPr lang="en-GB" sz="1600" b="1" dirty="0">
              <a:solidFill>
                <a:schemeClr val="tx1"/>
              </a:solidFill>
            </a:endParaRPr>
          </a:p>
        </p:txBody>
      </p:sp>
      <p:sp>
        <p:nvSpPr>
          <p:cNvPr id="3" name="Left-Right Arrow 2"/>
          <p:cNvSpPr/>
          <p:nvPr/>
        </p:nvSpPr>
        <p:spPr>
          <a:xfrm>
            <a:off x="199696" y="971796"/>
            <a:ext cx="8764303" cy="47862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Recommendations</a:t>
            </a:r>
            <a:endParaRPr lang="en-GB" dirty="0"/>
          </a:p>
        </p:txBody>
      </p:sp>
    </p:spTree>
    <p:extLst>
      <p:ext uri="{BB962C8B-B14F-4D97-AF65-F5344CB8AC3E}">
        <p14:creationId xmlns:p14="http://schemas.microsoft.com/office/powerpoint/2010/main" val="23229089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099669667"/>
              </p:ext>
            </p:extLst>
          </p:nvPr>
        </p:nvGraphicFramePr>
        <p:xfrm>
          <a:off x="525517" y="1439915"/>
          <a:ext cx="7819697" cy="4650219"/>
        </p:xfrm>
        <a:graphic>
          <a:graphicData uri="http://schemas.openxmlformats.org/drawingml/2006/table">
            <a:tbl>
              <a:tblPr firstCol="1" bandRow="1"/>
              <a:tblGrid>
                <a:gridCol w="1334765"/>
                <a:gridCol w="6484932"/>
              </a:tblGrid>
              <a:tr h="249593">
                <a:tc>
                  <a:txBody>
                    <a:bodyPr/>
                    <a:lstStyle/>
                    <a:p>
                      <a:pPr>
                        <a:spcAft>
                          <a:spcPts val="0"/>
                        </a:spcAft>
                      </a:pPr>
                      <a:r>
                        <a:rPr lang="en-GB"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Title</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FFFFFF"/>
                      </a:solidFill>
                      <a:prstDash val="solid"/>
                      <a:round/>
                      <a:headEnd type="none" w="med" len="med"/>
                      <a:tailEnd type="none" w="med" len="med"/>
                    </a:lnB>
                    <a:solidFill>
                      <a:schemeClr val="bg1">
                        <a:lumMod val="75000"/>
                      </a:schemeClr>
                    </a:solidFill>
                  </a:tcPr>
                </a:tc>
                <a:tc>
                  <a:txBody>
                    <a:bodyPr/>
                    <a:lstStyle/>
                    <a:p>
                      <a:pPr>
                        <a:spcAft>
                          <a:spcPts val="0"/>
                        </a:spcAft>
                      </a:pPr>
                      <a:r>
                        <a:rPr lang="en-GB" sz="16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Tobacco Control Health Needs Assessment supporting slide-deck</a:t>
                      </a:r>
                      <a:endParaRPr lang="en-GB"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FFFFFF"/>
                      </a:solidFill>
                      <a:prstDash val="solid"/>
                      <a:round/>
                      <a:headEnd type="none" w="med" len="med"/>
                      <a:tailEnd type="none" w="med" len="med"/>
                    </a:lnB>
                    <a:solidFill>
                      <a:srgbClr val="E5DFEC"/>
                    </a:solidFill>
                  </a:tcPr>
                </a:tc>
              </a:tr>
              <a:tr h="249593">
                <a:tc>
                  <a:txBody>
                    <a:bodyPr/>
                    <a:lstStyle/>
                    <a:p>
                      <a:pPr>
                        <a:spcAft>
                          <a:spcPts val="0"/>
                        </a:spcAft>
                      </a:pPr>
                      <a:r>
                        <a:rPr lang="en-GB" sz="1600">
                          <a:solidFill>
                            <a:schemeClr val="tx1"/>
                          </a:solidFill>
                          <a:effectLst/>
                          <a:latin typeface="Arial" panose="020B0604020202020204" pitchFamily="34" charset="0"/>
                          <a:ea typeface="Calibri" panose="020F0502020204030204" pitchFamily="34" charset="0"/>
                          <a:cs typeface="Times New Roman" panose="02020603050405020304" pitchFamily="18" charset="0"/>
                        </a:rPr>
                        <a:t>Version</a:t>
                      </a:r>
                      <a:endParaRPr lang="en-GB"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75000"/>
                      </a:schemeClr>
                    </a:solidFill>
                  </a:tcPr>
                </a:tc>
                <a:tc>
                  <a:txBody>
                    <a:bodyPr/>
                    <a:lstStyle/>
                    <a:p>
                      <a:pPr>
                        <a:spcAft>
                          <a:spcPts val="0"/>
                        </a:spcAft>
                      </a:pPr>
                      <a:r>
                        <a:rPr lang="en-GB"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v1.0</a:t>
                      </a:r>
                      <a:endParaRPr lang="en-GB"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5DFEC"/>
                    </a:solidFill>
                  </a:tcPr>
                </a:tc>
              </a:tr>
              <a:tr h="249593">
                <a:tc>
                  <a:txBody>
                    <a:bodyPr/>
                    <a:lstStyle/>
                    <a:p>
                      <a:pPr>
                        <a:spcAft>
                          <a:spcPts val="0"/>
                        </a:spcAft>
                      </a:pPr>
                      <a:r>
                        <a:rPr lang="en-GB" sz="1600">
                          <a:solidFill>
                            <a:schemeClr val="tx1"/>
                          </a:solidFill>
                          <a:effectLst/>
                          <a:latin typeface="Arial" panose="020B0604020202020204" pitchFamily="34" charset="0"/>
                          <a:ea typeface="Calibri" panose="020F0502020204030204" pitchFamily="34" charset="0"/>
                          <a:cs typeface="Times New Roman" panose="02020603050405020304" pitchFamily="18" charset="0"/>
                        </a:rPr>
                        <a:t>Publishing Date</a:t>
                      </a:r>
                      <a:endParaRPr lang="en-GB"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75000"/>
                      </a:schemeClr>
                    </a:solidFill>
                  </a:tcPr>
                </a:tc>
                <a:tc>
                  <a:txBody>
                    <a:bodyPr/>
                    <a:lstStyle/>
                    <a:p>
                      <a:pPr>
                        <a:spcAft>
                          <a:spcPts val="0"/>
                        </a:spcAft>
                      </a:pPr>
                      <a:r>
                        <a:rPr lang="en-GB" sz="1600" dirty="0" smtClean="0">
                          <a:solidFill>
                            <a:schemeClr val="tx1"/>
                          </a:solidFill>
                          <a:effectLst/>
                          <a:latin typeface="Arial" panose="020B0604020202020204" pitchFamily="34" charset="0"/>
                          <a:ea typeface="Calibri" panose="020F0502020204030204" pitchFamily="34" charset="0"/>
                          <a:cs typeface="Times New Roman" panose="02020603050405020304" pitchFamily="18" charset="0"/>
                        </a:rPr>
                        <a:t>22/07/2019</a:t>
                      </a:r>
                      <a:endParaRPr lang="en-GB"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5DFEC"/>
                    </a:solidFill>
                  </a:tcPr>
                </a:tc>
              </a:tr>
              <a:tr h="249593">
                <a:tc>
                  <a:txBody>
                    <a:bodyPr/>
                    <a:lstStyle/>
                    <a:p>
                      <a:pPr>
                        <a:spcAft>
                          <a:spcPts val="0"/>
                        </a:spcAft>
                      </a:pPr>
                      <a:r>
                        <a:rPr lang="en-GB" sz="1600">
                          <a:solidFill>
                            <a:schemeClr val="tx1"/>
                          </a:solidFill>
                          <a:effectLst/>
                          <a:latin typeface="Arial" panose="020B0604020202020204" pitchFamily="34" charset="0"/>
                          <a:ea typeface="Calibri" panose="020F0502020204030204" pitchFamily="34" charset="0"/>
                          <a:cs typeface="Times New Roman" panose="02020603050405020304" pitchFamily="18" charset="0"/>
                        </a:rPr>
                        <a:t>Classification</a:t>
                      </a:r>
                      <a:endParaRPr lang="en-GB"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75000"/>
                      </a:schemeClr>
                    </a:solidFill>
                  </a:tcPr>
                </a:tc>
                <a:tc>
                  <a:txBody>
                    <a:bodyPr/>
                    <a:lstStyle/>
                    <a:p>
                      <a:pPr>
                        <a:spcAft>
                          <a:spcPts val="0"/>
                        </a:spcAft>
                      </a:pPr>
                      <a:r>
                        <a:rPr lang="en-GB" sz="1600" b="1" dirty="0" smtClean="0">
                          <a:solidFill>
                            <a:schemeClr val="tx1"/>
                          </a:solidFill>
                          <a:effectLst/>
                          <a:latin typeface="Arial" panose="020B0604020202020204" pitchFamily="34" charset="0"/>
                          <a:ea typeface="Calibri" panose="020F0502020204030204" pitchFamily="34" charset="0"/>
                          <a:cs typeface="Times New Roman" panose="02020603050405020304" pitchFamily="18" charset="0"/>
                        </a:rPr>
                        <a:t>PUBLIC</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5DFEC"/>
                    </a:solidFill>
                  </a:tcPr>
                </a:tc>
              </a:tr>
              <a:tr h="2745519">
                <a:tc>
                  <a:txBody>
                    <a:bodyPr/>
                    <a:lstStyle/>
                    <a:p>
                      <a:pPr>
                        <a:spcAft>
                          <a:spcPts val="0"/>
                        </a:spcAft>
                      </a:pPr>
                      <a:r>
                        <a:rPr lang="en-GB"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Author</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FFFFFF"/>
                      </a:solidFill>
                      <a:prstDash val="solid"/>
                      <a:round/>
                      <a:headEnd type="none" w="med" len="med"/>
                      <a:tailEnd type="none" w="med" len="med"/>
                    </a:lnT>
                    <a:lnB>
                      <a:noFill/>
                    </a:lnB>
                    <a:solidFill>
                      <a:schemeClr val="bg1">
                        <a:lumMod val="75000"/>
                      </a:schemeClr>
                    </a:solidFill>
                  </a:tcPr>
                </a:tc>
                <a:tc>
                  <a:txBody>
                    <a:bodyPr/>
                    <a:lstStyle/>
                    <a:p>
                      <a:pPr>
                        <a:spcAft>
                          <a:spcPts val="0"/>
                        </a:spcAft>
                      </a:pPr>
                      <a:r>
                        <a:rPr lang="en-GB" sz="16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Helen</a:t>
                      </a:r>
                      <a:r>
                        <a:rPr lang="en-GB" sz="1600" baseline="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Johnston</a:t>
                      </a:r>
                    </a:p>
                    <a:p>
                      <a:pPr>
                        <a:spcAft>
                          <a:spcPts val="0"/>
                        </a:spcAft>
                      </a:pPr>
                      <a:r>
                        <a:rPr lang="en-GB" sz="1600" baseline="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Specialty Registrar in Public Health</a:t>
                      </a:r>
                      <a:endParaRPr lang="en-GB" sz="16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a:spcAft>
                          <a:spcPts val="0"/>
                        </a:spcAft>
                      </a:pPr>
                      <a:endParaRPr lang="en-GB" sz="16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en-GB" sz="16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Public </a:t>
                      </a:r>
                      <a:r>
                        <a:rPr lang="en-GB"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Health Intelligence &amp; Knowledge Services</a:t>
                      </a:r>
                      <a:endParaRPr lang="en-GB"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Public Health</a:t>
                      </a:r>
                      <a:endParaRPr lang="en-GB"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Derbyshire County Council</a:t>
                      </a:r>
                      <a:endParaRPr lang="en-GB"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County Hall</a:t>
                      </a:r>
                      <a:endParaRPr lang="en-GB"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Matlock</a:t>
                      </a:r>
                      <a:endParaRPr lang="en-GB"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Derbyshire</a:t>
                      </a:r>
                      <a:endParaRPr lang="en-GB"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DE4 3AG</a:t>
                      </a:r>
                      <a:endParaRPr lang="en-GB"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1600" dirty="0">
                          <a:solidFill>
                            <a:srgbClr val="000000"/>
                          </a:solidFill>
                          <a:effectLst/>
                          <a:latin typeface="Arial" panose="020B0604020202020204" pitchFamily="34" charset="0"/>
                          <a:ea typeface="Calibri" panose="020F0502020204030204" pitchFamily="34" charset="0"/>
                          <a:cs typeface="Arial" panose="020B0604020202020204" pitchFamily="34" charset="0"/>
                          <a:sym typeface="Webdings" panose="05030102010509060703" pitchFamily="18" charset="2"/>
                        </a:rPr>
                        <a:t></a:t>
                      </a:r>
                      <a:r>
                        <a:rPr lang="en-GB"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Tel: (01629) 536053</a:t>
                      </a:r>
                      <a:endParaRPr lang="en-GB"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1600" dirty="0">
                          <a:solidFill>
                            <a:srgbClr val="000000"/>
                          </a:solidFill>
                          <a:effectLst/>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a:t>
                      </a:r>
                      <a:r>
                        <a:rPr lang="en-GB"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Email: chris.mcmanus@derbyshire.gov.uk</a:t>
                      </a:r>
                      <a:endParaRPr lang="en-GB"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FFFFFF"/>
                      </a:solidFill>
                      <a:prstDash val="solid"/>
                      <a:round/>
                      <a:headEnd type="none" w="med" len="med"/>
                      <a:tailEnd type="none" w="med" len="med"/>
                    </a:lnT>
                    <a:lnB>
                      <a:noFill/>
                    </a:lnB>
                    <a:solidFill>
                      <a:srgbClr val="E5DFEC"/>
                    </a:solidFill>
                  </a:tcPr>
                </a:tc>
              </a:tr>
            </a:tbl>
          </a:graphicData>
        </a:graphic>
      </p:graphicFrame>
      <p:sp>
        <p:nvSpPr>
          <p:cNvPr id="12" name="Title 1"/>
          <p:cNvSpPr>
            <a:spLocks noGrp="1"/>
          </p:cNvSpPr>
          <p:nvPr>
            <p:ph type="ctrTitle"/>
          </p:nvPr>
        </p:nvSpPr>
        <p:spPr>
          <a:xfrm>
            <a:off x="250359" y="187701"/>
            <a:ext cx="3176013" cy="434479"/>
          </a:xfrm>
        </p:spPr>
        <p:txBody>
          <a:bodyPr/>
          <a:lstStyle/>
          <a:p>
            <a:r>
              <a:rPr lang="en-GB" sz="2000" dirty="0" smtClean="0"/>
              <a:t>For further information </a:t>
            </a:r>
            <a:endParaRPr lang="en-GB" sz="2000" dirty="0"/>
          </a:p>
        </p:txBody>
      </p:sp>
    </p:spTree>
    <p:extLst>
      <p:ext uri="{BB962C8B-B14F-4D97-AF65-F5344CB8AC3E}">
        <p14:creationId xmlns:p14="http://schemas.microsoft.com/office/powerpoint/2010/main" val="25355514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37903" y="145283"/>
            <a:ext cx="6441573" cy="1015663"/>
          </a:xfrm>
          <a:prstGeom prst="rect">
            <a:avLst/>
          </a:prstGeom>
          <a:noFill/>
        </p:spPr>
        <p:txBody>
          <a:bodyPr wrap="square" rtlCol="0">
            <a:spAutoFit/>
          </a:bodyPr>
          <a:lstStyle/>
          <a:p>
            <a:r>
              <a:rPr lang="en-GB" sz="2000" b="1" dirty="0" smtClean="0">
                <a:solidFill>
                  <a:schemeClr val="bg1"/>
                </a:solidFill>
              </a:rPr>
              <a:t>Additional Resources: </a:t>
            </a:r>
          </a:p>
          <a:p>
            <a:r>
              <a:rPr lang="en-GB" sz="2000" b="1" dirty="0" smtClean="0">
                <a:solidFill>
                  <a:schemeClr val="bg1"/>
                </a:solidFill>
              </a:rPr>
              <a:t>Tobacco Control Plan for England 2017-2022</a:t>
            </a:r>
          </a:p>
          <a:p>
            <a:r>
              <a:rPr lang="en-GB" sz="2000" b="1" dirty="0" smtClean="0">
                <a:solidFill>
                  <a:schemeClr val="bg1"/>
                </a:solidFill>
              </a:rPr>
              <a:t>Delivery Plan – Call for action within local systems</a:t>
            </a:r>
            <a:endParaRPr lang="en-GB" sz="2000" b="1" dirty="0">
              <a:solidFill>
                <a:schemeClr val="bg1"/>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3494082440"/>
              </p:ext>
            </p:extLst>
          </p:nvPr>
        </p:nvGraphicFramePr>
        <p:xfrm>
          <a:off x="232495" y="1355834"/>
          <a:ext cx="8711807" cy="5245181"/>
        </p:xfrm>
        <a:graphic>
          <a:graphicData uri="http://schemas.openxmlformats.org/drawingml/2006/table">
            <a:tbl>
              <a:tblPr firstRow="1" firstCol="1" bandRow="1">
                <a:tableStyleId>{5C22544A-7EE6-4342-B048-85BDC9FD1C3A}</a:tableStyleId>
              </a:tblPr>
              <a:tblGrid>
                <a:gridCol w="1081298"/>
                <a:gridCol w="7630509"/>
              </a:tblGrid>
              <a:tr h="258173">
                <a:tc>
                  <a:txBody>
                    <a:bodyPr/>
                    <a:lstStyle/>
                    <a:p>
                      <a:pPr>
                        <a:lnSpc>
                          <a:spcPct val="107000"/>
                        </a:lnSpc>
                        <a:spcAft>
                          <a:spcPts val="0"/>
                        </a:spcAft>
                      </a:pPr>
                      <a:r>
                        <a:rPr lang="en-GB" sz="1050" spc="25" dirty="0" smtClean="0">
                          <a:effectLst/>
                        </a:rPr>
                        <a:t>Ambition</a:t>
                      </a:r>
                      <a:endParaRPr lang="en-GB" sz="1100" dirty="0">
                        <a:effectLst/>
                      </a:endParaRPr>
                    </a:p>
                  </a:txBody>
                  <a:tcPr marL="55984" marR="55984" marT="0" marB="0" anchor="ctr">
                    <a:solidFill>
                      <a:schemeClr val="bg1">
                        <a:lumMod val="50000"/>
                      </a:schemeClr>
                    </a:solidFill>
                  </a:tcPr>
                </a:tc>
                <a:tc>
                  <a:txBody>
                    <a:bodyPr/>
                    <a:lstStyle/>
                    <a:p>
                      <a:pPr>
                        <a:lnSpc>
                          <a:spcPct val="107000"/>
                        </a:lnSpc>
                        <a:spcAft>
                          <a:spcPts val="0"/>
                        </a:spcAft>
                      </a:pPr>
                      <a:r>
                        <a:rPr lang="en-GB" sz="1050" spc="25" dirty="0">
                          <a:effectLst/>
                        </a:rPr>
                        <a:t>Actions</a:t>
                      </a:r>
                      <a:endParaRPr lang="en-GB" sz="1100" dirty="0">
                        <a:effectLst/>
                        <a:latin typeface="Arial" panose="020B0604020202020204" pitchFamily="34" charset="0"/>
                        <a:ea typeface="Times New Roman" panose="02020603050405020304" pitchFamily="18" charset="0"/>
                      </a:endParaRPr>
                    </a:p>
                  </a:txBody>
                  <a:tcPr marL="55984" marR="55984" marT="0" marB="0" anchor="ctr">
                    <a:solidFill>
                      <a:schemeClr val="bg1">
                        <a:lumMod val="50000"/>
                      </a:schemeClr>
                    </a:solidFill>
                  </a:tcPr>
                </a:tc>
              </a:tr>
              <a:tr h="532466">
                <a:tc rowSpan="2">
                  <a:txBody>
                    <a:bodyPr/>
                    <a:lstStyle/>
                    <a:p>
                      <a:pPr>
                        <a:lnSpc>
                          <a:spcPct val="107000"/>
                        </a:lnSpc>
                        <a:spcAft>
                          <a:spcPts val="0"/>
                        </a:spcAft>
                      </a:pPr>
                      <a:r>
                        <a:rPr lang="en-GB" sz="1050" dirty="0">
                          <a:solidFill>
                            <a:schemeClr val="tx1"/>
                          </a:solidFill>
                          <a:effectLst/>
                        </a:rPr>
                        <a:t>Prevention First </a:t>
                      </a:r>
                      <a:endParaRPr lang="en-GB" sz="1100" dirty="0">
                        <a:solidFill>
                          <a:schemeClr val="tx1"/>
                        </a:solidFill>
                        <a:effectLst/>
                      </a:endParaRPr>
                    </a:p>
                    <a:p>
                      <a:pPr>
                        <a:lnSpc>
                          <a:spcPct val="107000"/>
                        </a:lnSpc>
                        <a:spcAft>
                          <a:spcPts val="0"/>
                        </a:spcAft>
                      </a:pPr>
                      <a:r>
                        <a:rPr lang="en-GB" sz="1050" spc="25" dirty="0">
                          <a:effectLst/>
                        </a:rPr>
                        <a:t> </a:t>
                      </a:r>
                      <a:endParaRPr lang="en-GB" sz="1100" dirty="0">
                        <a:effectLst/>
                        <a:latin typeface="Arial" panose="020B0604020202020204" pitchFamily="34" charset="0"/>
                        <a:ea typeface="Times New Roman" panose="02020603050405020304" pitchFamily="18" charset="0"/>
                      </a:endParaRPr>
                    </a:p>
                  </a:txBody>
                  <a:tcPr marL="55984" marR="55984" marT="0" marB="0" anchor="ctr">
                    <a:solidFill>
                      <a:schemeClr val="accent3">
                        <a:lumMod val="20000"/>
                        <a:lumOff val="80000"/>
                      </a:schemeClr>
                    </a:solidFill>
                  </a:tcPr>
                </a:tc>
                <a:tc>
                  <a:txBody>
                    <a:bodyPr/>
                    <a:lstStyle/>
                    <a:p>
                      <a:pPr>
                        <a:lnSpc>
                          <a:spcPct val="107000"/>
                        </a:lnSpc>
                        <a:spcAft>
                          <a:spcPts val="0"/>
                        </a:spcAft>
                      </a:pPr>
                      <a:r>
                        <a:rPr lang="en-GB" sz="1200" spc="25" dirty="0">
                          <a:effectLst/>
                        </a:rPr>
                        <a:t>1.1 Work to eliminate smoking among under 18s and achieve the first smokefree generation </a:t>
                      </a:r>
                      <a:endParaRPr lang="en-GB" sz="1400" dirty="0">
                        <a:effectLst/>
                      </a:endParaRPr>
                    </a:p>
                    <a:p>
                      <a:pPr>
                        <a:lnSpc>
                          <a:spcPct val="107000"/>
                        </a:lnSpc>
                        <a:spcAft>
                          <a:spcPts val="0"/>
                        </a:spcAft>
                      </a:pPr>
                      <a:r>
                        <a:rPr lang="en-GB" sz="1200" spc="25" dirty="0">
                          <a:effectLst/>
                        </a:rPr>
                        <a:t>- training health professionals on smoking cessation</a:t>
                      </a:r>
                      <a:endParaRPr lang="en-GB" sz="1400" dirty="0">
                        <a:effectLst/>
                      </a:endParaRPr>
                    </a:p>
                    <a:p>
                      <a:pPr>
                        <a:lnSpc>
                          <a:spcPct val="107000"/>
                        </a:lnSpc>
                        <a:spcAft>
                          <a:spcPts val="0"/>
                        </a:spcAft>
                      </a:pPr>
                      <a:r>
                        <a:rPr lang="en-GB" sz="1200" spc="25" dirty="0">
                          <a:effectLst/>
                        </a:rPr>
                        <a:t>- sanctions for tobacco retailers</a:t>
                      </a:r>
                      <a:endParaRPr lang="en-GB" sz="1400" dirty="0">
                        <a:effectLst/>
                        <a:latin typeface="Arial" panose="020B0604020202020204" pitchFamily="34" charset="0"/>
                        <a:ea typeface="Times New Roman" panose="02020603050405020304" pitchFamily="18" charset="0"/>
                      </a:endParaRPr>
                    </a:p>
                  </a:txBody>
                  <a:tcPr marL="55984" marR="55984" marT="0" marB="0" anchor="ctr">
                    <a:solidFill>
                      <a:schemeClr val="accent3">
                        <a:lumMod val="20000"/>
                        <a:lumOff val="80000"/>
                      </a:schemeClr>
                    </a:solidFill>
                  </a:tcPr>
                </a:tc>
              </a:tr>
              <a:tr h="266233">
                <a:tc vMerge="1">
                  <a:txBody>
                    <a:bodyPr/>
                    <a:lstStyle/>
                    <a:p>
                      <a:endParaRPr lang="en-GB"/>
                    </a:p>
                  </a:txBody>
                  <a:tcPr/>
                </a:tc>
                <a:tc>
                  <a:txBody>
                    <a:bodyPr/>
                    <a:lstStyle/>
                    <a:p>
                      <a:pPr>
                        <a:lnSpc>
                          <a:spcPct val="107000"/>
                        </a:lnSpc>
                        <a:spcAft>
                          <a:spcPts val="0"/>
                        </a:spcAft>
                      </a:pPr>
                      <a:r>
                        <a:rPr lang="en-GB" sz="1200" dirty="0">
                          <a:effectLst/>
                        </a:rPr>
                        <a:t>1.2 Stamping out inequality: smokefree pregnancy - reduce the prevalence of smoking during pregnancy to improve life chances for children </a:t>
                      </a:r>
                      <a:endParaRPr lang="en-GB" sz="1400" dirty="0">
                        <a:effectLst/>
                        <a:latin typeface="Arial" panose="020B0604020202020204" pitchFamily="34" charset="0"/>
                        <a:ea typeface="Times New Roman" panose="02020603050405020304" pitchFamily="18" charset="0"/>
                      </a:endParaRPr>
                    </a:p>
                  </a:txBody>
                  <a:tcPr marL="55984" marR="55984" marT="0" marB="0" anchor="ctr">
                    <a:solidFill>
                      <a:schemeClr val="accent3">
                        <a:lumMod val="20000"/>
                        <a:lumOff val="80000"/>
                      </a:schemeClr>
                    </a:solidFill>
                  </a:tcPr>
                </a:tc>
              </a:tr>
              <a:tr h="133117">
                <a:tc rowSpan="4">
                  <a:txBody>
                    <a:bodyPr/>
                    <a:lstStyle/>
                    <a:p>
                      <a:pPr>
                        <a:lnSpc>
                          <a:spcPct val="107000"/>
                        </a:lnSpc>
                        <a:spcAft>
                          <a:spcPts val="0"/>
                        </a:spcAft>
                      </a:pPr>
                      <a:r>
                        <a:rPr lang="en-GB" sz="1050" dirty="0">
                          <a:solidFill>
                            <a:schemeClr val="tx1"/>
                          </a:solidFill>
                          <a:effectLst/>
                        </a:rPr>
                        <a:t>Supporting smokers to quit </a:t>
                      </a:r>
                      <a:endParaRPr lang="en-GB" sz="1100" dirty="0">
                        <a:solidFill>
                          <a:schemeClr val="tx1"/>
                        </a:solidFill>
                        <a:effectLst/>
                      </a:endParaRPr>
                    </a:p>
                    <a:p>
                      <a:pPr>
                        <a:lnSpc>
                          <a:spcPct val="107000"/>
                        </a:lnSpc>
                        <a:spcAft>
                          <a:spcPts val="0"/>
                        </a:spcAft>
                      </a:pPr>
                      <a:r>
                        <a:rPr lang="en-GB" sz="1050" dirty="0">
                          <a:solidFill>
                            <a:schemeClr val="tx1"/>
                          </a:solidFill>
                          <a:effectLst/>
                        </a:rPr>
                        <a:t> </a:t>
                      </a:r>
                      <a:endParaRPr lang="en-GB" sz="1100" dirty="0">
                        <a:solidFill>
                          <a:schemeClr val="tx1"/>
                        </a:solidFill>
                        <a:effectLst/>
                        <a:latin typeface="Arial" panose="020B0604020202020204" pitchFamily="34" charset="0"/>
                        <a:ea typeface="Times New Roman" panose="02020603050405020304" pitchFamily="18" charset="0"/>
                      </a:endParaRPr>
                    </a:p>
                  </a:txBody>
                  <a:tcPr marL="55984" marR="55984" marT="0" marB="0" anchor="ctr">
                    <a:solidFill>
                      <a:schemeClr val="accent3">
                        <a:lumMod val="20000"/>
                        <a:lumOff val="80000"/>
                      </a:schemeClr>
                    </a:solidFill>
                  </a:tcPr>
                </a:tc>
                <a:tc>
                  <a:txBody>
                    <a:bodyPr/>
                    <a:lstStyle/>
                    <a:p>
                      <a:pPr>
                        <a:lnSpc>
                          <a:spcPct val="107000"/>
                        </a:lnSpc>
                        <a:spcAft>
                          <a:spcPts val="0"/>
                        </a:spcAft>
                      </a:pPr>
                      <a:r>
                        <a:rPr lang="en-GB" sz="1200" dirty="0">
                          <a:effectLst/>
                        </a:rPr>
                        <a:t>2.1 Stop smoking services </a:t>
                      </a:r>
                      <a:endParaRPr lang="en-GB" sz="1400" dirty="0">
                        <a:effectLst/>
                        <a:latin typeface="Arial" panose="020B0604020202020204" pitchFamily="34" charset="0"/>
                        <a:ea typeface="Times New Roman" panose="02020603050405020304" pitchFamily="18" charset="0"/>
                      </a:endParaRPr>
                    </a:p>
                  </a:txBody>
                  <a:tcPr marL="55984" marR="55984" marT="0" marB="0" anchor="ctr">
                    <a:solidFill>
                      <a:schemeClr val="accent3">
                        <a:lumMod val="20000"/>
                        <a:lumOff val="80000"/>
                      </a:schemeClr>
                    </a:solidFill>
                  </a:tcPr>
                </a:tc>
              </a:tr>
              <a:tr h="266233">
                <a:tc vMerge="1">
                  <a:txBody>
                    <a:bodyPr/>
                    <a:lstStyle/>
                    <a:p>
                      <a:endParaRPr lang="en-GB"/>
                    </a:p>
                  </a:txBody>
                  <a:tcPr/>
                </a:tc>
                <a:tc>
                  <a:txBody>
                    <a:bodyPr/>
                    <a:lstStyle/>
                    <a:p>
                      <a:pPr>
                        <a:lnSpc>
                          <a:spcPct val="107000"/>
                        </a:lnSpc>
                        <a:spcAft>
                          <a:spcPts val="0"/>
                        </a:spcAft>
                      </a:pPr>
                      <a:r>
                        <a:rPr lang="en-GB" sz="1200" dirty="0">
                          <a:effectLst/>
                        </a:rPr>
                        <a:t>2.2 Parity of esteem: supporting people with mental health conditions - reduce the prevalence of smoking in people with mental health conditions</a:t>
                      </a:r>
                      <a:endParaRPr lang="en-GB" sz="1400" dirty="0">
                        <a:effectLst/>
                        <a:latin typeface="Arial" panose="020B0604020202020204" pitchFamily="34" charset="0"/>
                        <a:ea typeface="Times New Roman" panose="02020603050405020304" pitchFamily="18" charset="0"/>
                      </a:endParaRPr>
                    </a:p>
                  </a:txBody>
                  <a:tcPr marL="55984" marR="55984" marT="0" marB="0" anchor="ctr">
                    <a:solidFill>
                      <a:schemeClr val="accent3">
                        <a:lumMod val="20000"/>
                        <a:lumOff val="80000"/>
                      </a:schemeClr>
                    </a:solidFill>
                  </a:tcPr>
                </a:tc>
              </a:tr>
              <a:tr h="266233">
                <a:tc vMerge="1">
                  <a:txBody>
                    <a:bodyPr/>
                    <a:lstStyle/>
                    <a:p>
                      <a:endParaRPr lang="en-GB"/>
                    </a:p>
                  </a:txBody>
                  <a:tcPr/>
                </a:tc>
                <a:tc>
                  <a:txBody>
                    <a:bodyPr/>
                    <a:lstStyle/>
                    <a:p>
                      <a:pPr>
                        <a:lnSpc>
                          <a:spcPct val="107000"/>
                        </a:lnSpc>
                        <a:spcAft>
                          <a:spcPts val="0"/>
                        </a:spcAft>
                      </a:pPr>
                      <a:r>
                        <a:rPr lang="en-GB" sz="1200" dirty="0">
                          <a:effectLst/>
                        </a:rPr>
                        <a:t>2.3 Backing evidence based innovation: develop a strong evidence base on the full spectrum of nicotine delivery products </a:t>
                      </a:r>
                      <a:endParaRPr lang="en-GB" sz="1400" dirty="0">
                        <a:effectLst/>
                        <a:latin typeface="Arial" panose="020B0604020202020204" pitchFamily="34" charset="0"/>
                        <a:ea typeface="Times New Roman" panose="02020603050405020304" pitchFamily="18" charset="0"/>
                      </a:endParaRPr>
                    </a:p>
                  </a:txBody>
                  <a:tcPr marL="55984" marR="55984" marT="0" marB="0" anchor="ctr">
                    <a:solidFill>
                      <a:schemeClr val="accent3">
                        <a:lumMod val="20000"/>
                        <a:lumOff val="80000"/>
                      </a:schemeClr>
                    </a:solidFill>
                  </a:tcPr>
                </a:tc>
              </a:tr>
              <a:tr h="266233">
                <a:tc vMerge="1">
                  <a:txBody>
                    <a:bodyPr/>
                    <a:lstStyle/>
                    <a:p>
                      <a:endParaRPr lang="en-GB"/>
                    </a:p>
                  </a:txBody>
                  <a:tcPr/>
                </a:tc>
                <a:tc>
                  <a:txBody>
                    <a:bodyPr/>
                    <a:lstStyle/>
                    <a:p>
                      <a:pPr>
                        <a:lnSpc>
                          <a:spcPct val="107000"/>
                        </a:lnSpc>
                        <a:spcAft>
                          <a:spcPts val="0"/>
                        </a:spcAft>
                      </a:pPr>
                      <a:r>
                        <a:rPr lang="en-GB" sz="1200" dirty="0">
                          <a:effectLst/>
                        </a:rPr>
                        <a:t>2.4 A Smokefree NHS, leading by example: create and enable working environments which encourage smokers to quit </a:t>
                      </a:r>
                      <a:endParaRPr lang="en-GB" sz="1400" dirty="0">
                        <a:effectLst/>
                        <a:latin typeface="Arial" panose="020B0604020202020204" pitchFamily="34" charset="0"/>
                        <a:ea typeface="Times New Roman" panose="02020603050405020304" pitchFamily="18" charset="0"/>
                      </a:endParaRPr>
                    </a:p>
                  </a:txBody>
                  <a:tcPr marL="55984" marR="55984" marT="0" marB="0" anchor="ctr">
                    <a:solidFill>
                      <a:schemeClr val="accent3">
                        <a:lumMod val="20000"/>
                        <a:lumOff val="80000"/>
                      </a:schemeClr>
                    </a:solidFill>
                  </a:tcPr>
                </a:tc>
              </a:tr>
              <a:tr h="399350">
                <a:tc rowSpan="5">
                  <a:txBody>
                    <a:bodyPr/>
                    <a:lstStyle/>
                    <a:p>
                      <a:pPr>
                        <a:lnSpc>
                          <a:spcPct val="107000"/>
                        </a:lnSpc>
                        <a:spcAft>
                          <a:spcPts val="0"/>
                        </a:spcAft>
                      </a:pPr>
                      <a:r>
                        <a:rPr lang="en-GB" sz="1050" dirty="0">
                          <a:solidFill>
                            <a:schemeClr val="tx1"/>
                          </a:solidFill>
                          <a:effectLst/>
                        </a:rPr>
                        <a:t>Eliminating Variation in smoking rates </a:t>
                      </a:r>
                      <a:endParaRPr lang="en-GB" sz="1100" dirty="0">
                        <a:solidFill>
                          <a:schemeClr val="tx1"/>
                        </a:solidFill>
                        <a:effectLst/>
                      </a:endParaRPr>
                    </a:p>
                    <a:p>
                      <a:pPr>
                        <a:lnSpc>
                          <a:spcPct val="107000"/>
                        </a:lnSpc>
                        <a:spcAft>
                          <a:spcPts val="0"/>
                        </a:spcAft>
                      </a:pPr>
                      <a:r>
                        <a:rPr lang="en-GB" sz="1050" spc="25" dirty="0">
                          <a:solidFill>
                            <a:schemeClr val="tx1"/>
                          </a:solidFill>
                          <a:effectLst/>
                        </a:rPr>
                        <a:t> </a:t>
                      </a:r>
                      <a:endParaRPr lang="en-GB" sz="1100" dirty="0">
                        <a:solidFill>
                          <a:schemeClr val="tx1"/>
                        </a:solidFill>
                        <a:effectLst/>
                        <a:latin typeface="Arial" panose="020B0604020202020204" pitchFamily="34" charset="0"/>
                        <a:ea typeface="Times New Roman" panose="02020603050405020304" pitchFamily="18" charset="0"/>
                      </a:endParaRPr>
                    </a:p>
                  </a:txBody>
                  <a:tcPr marL="55984" marR="55984" marT="0" marB="0" anchor="ctr">
                    <a:solidFill>
                      <a:schemeClr val="accent3">
                        <a:lumMod val="20000"/>
                        <a:lumOff val="80000"/>
                      </a:schemeClr>
                    </a:solidFill>
                  </a:tcPr>
                </a:tc>
                <a:tc>
                  <a:txBody>
                    <a:bodyPr/>
                    <a:lstStyle/>
                    <a:p>
                      <a:pPr>
                        <a:lnSpc>
                          <a:spcPct val="107000"/>
                        </a:lnSpc>
                        <a:spcAft>
                          <a:spcPts val="0"/>
                        </a:spcAft>
                      </a:pPr>
                      <a:r>
                        <a:rPr lang="en-GB" sz="1200" dirty="0">
                          <a:effectLst/>
                        </a:rPr>
                        <a:t>3.1 A whole system approach; develop all opportunities within the health and care system to reach out to the large number of smokers engaged with healthcare services on a daily basis </a:t>
                      </a:r>
                      <a:endParaRPr lang="en-GB" sz="1400" dirty="0">
                        <a:effectLst/>
                        <a:latin typeface="Arial" panose="020B0604020202020204" pitchFamily="34" charset="0"/>
                        <a:ea typeface="Times New Roman" panose="02020603050405020304" pitchFamily="18" charset="0"/>
                      </a:endParaRPr>
                    </a:p>
                  </a:txBody>
                  <a:tcPr marL="55984" marR="55984" marT="0" marB="0" anchor="ctr">
                    <a:solidFill>
                      <a:schemeClr val="accent3">
                        <a:lumMod val="20000"/>
                        <a:lumOff val="80000"/>
                      </a:schemeClr>
                    </a:solidFill>
                  </a:tcPr>
                </a:tc>
              </a:tr>
              <a:tr h="266233">
                <a:tc vMerge="1">
                  <a:txBody>
                    <a:bodyPr/>
                    <a:lstStyle/>
                    <a:p>
                      <a:endParaRPr lang="en-GB"/>
                    </a:p>
                  </a:txBody>
                  <a:tcPr/>
                </a:tc>
                <a:tc>
                  <a:txBody>
                    <a:bodyPr/>
                    <a:lstStyle/>
                    <a:p>
                      <a:pPr>
                        <a:lnSpc>
                          <a:spcPct val="107000"/>
                        </a:lnSpc>
                        <a:spcAft>
                          <a:spcPts val="0"/>
                        </a:spcAft>
                      </a:pPr>
                      <a:r>
                        <a:rPr lang="en-GB" sz="1200" dirty="0">
                          <a:effectLst/>
                        </a:rPr>
                        <a:t>3.2 Local inequalities: eliminating health inequalities through targeting those populations where smoking rates remain high </a:t>
                      </a:r>
                      <a:endParaRPr lang="en-GB" sz="1400" dirty="0">
                        <a:effectLst/>
                        <a:latin typeface="Arial" panose="020B0604020202020204" pitchFamily="34" charset="0"/>
                        <a:ea typeface="Times New Roman" panose="02020603050405020304" pitchFamily="18" charset="0"/>
                      </a:endParaRPr>
                    </a:p>
                  </a:txBody>
                  <a:tcPr marL="55984" marR="55984" marT="0" marB="0" anchor="ctr">
                    <a:solidFill>
                      <a:schemeClr val="accent3">
                        <a:lumMod val="20000"/>
                        <a:lumOff val="80000"/>
                      </a:schemeClr>
                    </a:solidFill>
                  </a:tcPr>
                </a:tc>
              </a:tr>
              <a:tr h="266233">
                <a:tc vMerge="1">
                  <a:txBody>
                    <a:bodyPr/>
                    <a:lstStyle/>
                    <a:p>
                      <a:endParaRPr lang="en-GB"/>
                    </a:p>
                  </a:txBody>
                  <a:tcPr/>
                </a:tc>
                <a:tc>
                  <a:txBody>
                    <a:bodyPr/>
                    <a:lstStyle/>
                    <a:p>
                      <a:pPr>
                        <a:lnSpc>
                          <a:spcPct val="107000"/>
                        </a:lnSpc>
                        <a:spcAft>
                          <a:spcPts val="0"/>
                        </a:spcAft>
                      </a:pPr>
                      <a:r>
                        <a:rPr lang="en-GB" sz="1200" dirty="0">
                          <a:effectLst/>
                        </a:rPr>
                        <a:t>3.3 Public awareness: use mass media campaigns to promote smoking cessation and raise awareness of the harms of smoking </a:t>
                      </a:r>
                      <a:endParaRPr lang="en-GB" sz="1400" dirty="0">
                        <a:effectLst/>
                        <a:latin typeface="Arial" panose="020B0604020202020204" pitchFamily="34" charset="0"/>
                        <a:ea typeface="Times New Roman" panose="02020603050405020304" pitchFamily="18" charset="0"/>
                      </a:endParaRPr>
                    </a:p>
                  </a:txBody>
                  <a:tcPr marL="55984" marR="55984" marT="0" marB="0" anchor="ctr">
                    <a:solidFill>
                      <a:schemeClr val="accent3">
                        <a:lumMod val="20000"/>
                        <a:lumOff val="80000"/>
                      </a:schemeClr>
                    </a:solidFill>
                  </a:tcPr>
                </a:tc>
              </a:tr>
              <a:tr h="266233">
                <a:tc vMerge="1">
                  <a:txBody>
                    <a:bodyPr/>
                    <a:lstStyle/>
                    <a:p>
                      <a:endParaRPr lang="en-GB"/>
                    </a:p>
                  </a:txBody>
                  <a:tcPr/>
                </a:tc>
                <a:tc>
                  <a:txBody>
                    <a:bodyPr/>
                    <a:lstStyle/>
                    <a:p>
                      <a:pPr>
                        <a:lnSpc>
                          <a:spcPct val="107000"/>
                        </a:lnSpc>
                        <a:spcAft>
                          <a:spcPts val="0"/>
                        </a:spcAft>
                      </a:pPr>
                      <a:r>
                        <a:rPr lang="en-GB" sz="1200" dirty="0">
                          <a:effectLst/>
                        </a:rPr>
                        <a:t>3.4 Smokefree places: explore further opportunities to protect people from the harm of secondhand smoke </a:t>
                      </a:r>
                      <a:endParaRPr lang="en-GB" sz="1400" dirty="0">
                        <a:effectLst/>
                        <a:latin typeface="Arial" panose="020B0604020202020204" pitchFamily="34" charset="0"/>
                        <a:ea typeface="Times New Roman" panose="02020603050405020304" pitchFamily="18" charset="0"/>
                      </a:endParaRPr>
                    </a:p>
                  </a:txBody>
                  <a:tcPr marL="55984" marR="55984" marT="0" marB="0" anchor="ctr">
                    <a:solidFill>
                      <a:schemeClr val="accent3">
                        <a:lumMod val="20000"/>
                        <a:lumOff val="80000"/>
                      </a:schemeClr>
                    </a:solidFill>
                  </a:tcPr>
                </a:tc>
              </a:tr>
              <a:tr h="266233">
                <a:tc vMerge="1">
                  <a:txBody>
                    <a:bodyPr/>
                    <a:lstStyle/>
                    <a:p>
                      <a:endParaRPr lang="en-GB"/>
                    </a:p>
                  </a:txBody>
                  <a:tcPr/>
                </a:tc>
                <a:tc>
                  <a:txBody>
                    <a:bodyPr/>
                    <a:lstStyle/>
                    <a:p>
                      <a:pPr>
                        <a:lnSpc>
                          <a:spcPct val="107000"/>
                        </a:lnSpc>
                        <a:spcAft>
                          <a:spcPts val="0"/>
                        </a:spcAft>
                      </a:pPr>
                      <a:r>
                        <a:rPr lang="en-GB" sz="1200" dirty="0">
                          <a:effectLst/>
                        </a:rPr>
                        <a:t>3.5 Tobacco control intelligence: ensure our strategies are effective and evidence based</a:t>
                      </a:r>
                      <a:endParaRPr lang="en-GB" sz="1400" dirty="0">
                        <a:effectLst/>
                        <a:latin typeface="Arial" panose="020B0604020202020204" pitchFamily="34" charset="0"/>
                        <a:ea typeface="Times New Roman" panose="02020603050405020304" pitchFamily="18" charset="0"/>
                      </a:endParaRPr>
                    </a:p>
                  </a:txBody>
                  <a:tcPr marL="55984" marR="55984" marT="0" marB="0" anchor="ctr">
                    <a:solidFill>
                      <a:schemeClr val="accent3">
                        <a:lumMod val="20000"/>
                        <a:lumOff val="80000"/>
                      </a:schemeClr>
                    </a:solidFill>
                  </a:tcPr>
                </a:tc>
              </a:tr>
              <a:tr h="266233">
                <a:tc rowSpan="3">
                  <a:txBody>
                    <a:bodyPr/>
                    <a:lstStyle/>
                    <a:p>
                      <a:pPr>
                        <a:lnSpc>
                          <a:spcPct val="107000"/>
                        </a:lnSpc>
                        <a:spcAft>
                          <a:spcPts val="0"/>
                        </a:spcAft>
                      </a:pPr>
                      <a:r>
                        <a:rPr lang="en-GB" sz="1050" dirty="0">
                          <a:solidFill>
                            <a:schemeClr val="tx1"/>
                          </a:solidFill>
                          <a:effectLst/>
                        </a:rPr>
                        <a:t>Effective enforcement </a:t>
                      </a:r>
                      <a:endParaRPr lang="en-GB" sz="1100" dirty="0">
                        <a:solidFill>
                          <a:schemeClr val="tx1"/>
                        </a:solidFill>
                        <a:effectLst/>
                      </a:endParaRPr>
                    </a:p>
                    <a:p>
                      <a:pPr>
                        <a:lnSpc>
                          <a:spcPct val="107000"/>
                        </a:lnSpc>
                        <a:spcAft>
                          <a:spcPts val="0"/>
                        </a:spcAft>
                      </a:pPr>
                      <a:r>
                        <a:rPr lang="en-GB" sz="1050" spc="25" dirty="0">
                          <a:solidFill>
                            <a:schemeClr val="tx1"/>
                          </a:solidFill>
                          <a:effectLst/>
                        </a:rPr>
                        <a:t> </a:t>
                      </a:r>
                      <a:endParaRPr lang="en-GB" sz="1100" dirty="0">
                        <a:solidFill>
                          <a:schemeClr val="tx1"/>
                        </a:solidFill>
                        <a:effectLst/>
                        <a:latin typeface="Arial" panose="020B0604020202020204" pitchFamily="34" charset="0"/>
                        <a:ea typeface="Times New Roman" panose="02020603050405020304" pitchFamily="18" charset="0"/>
                      </a:endParaRPr>
                    </a:p>
                  </a:txBody>
                  <a:tcPr marL="55984" marR="55984" marT="0" marB="0" anchor="ctr">
                    <a:solidFill>
                      <a:schemeClr val="accent3">
                        <a:lumMod val="20000"/>
                        <a:lumOff val="80000"/>
                      </a:schemeClr>
                    </a:solidFill>
                  </a:tcPr>
                </a:tc>
                <a:tc>
                  <a:txBody>
                    <a:bodyPr/>
                    <a:lstStyle/>
                    <a:p>
                      <a:pPr>
                        <a:lnSpc>
                          <a:spcPct val="107000"/>
                        </a:lnSpc>
                        <a:spcAft>
                          <a:spcPts val="0"/>
                        </a:spcAft>
                      </a:pPr>
                      <a:r>
                        <a:rPr lang="en-GB" sz="1200" dirty="0">
                          <a:effectLst/>
                        </a:rPr>
                        <a:t>4.1 Taxation: maintain a robust tax regime for tobacco and reduce discrepancies in product prices </a:t>
                      </a:r>
                      <a:endParaRPr lang="en-GB" sz="1400" dirty="0">
                        <a:effectLst/>
                        <a:latin typeface="Arial" panose="020B0604020202020204" pitchFamily="34" charset="0"/>
                        <a:ea typeface="Times New Roman" panose="02020603050405020304" pitchFamily="18" charset="0"/>
                      </a:endParaRPr>
                    </a:p>
                  </a:txBody>
                  <a:tcPr marL="55984" marR="55984" marT="0" marB="0" anchor="ctr">
                    <a:solidFill>
                      <a:schemeClr val="accent3">
                        <a:lumMod val="20000"/>
                        <a:lumOff val="80000"/>
                      </a:schemeClr>
                    </a:solidFill>
                  </a:tcPr>
                </a:tc>
              </a:tr>
              <a:tr h="266233">
                <a:tc vMerge="1">
                  <a:txBody>
                    <a:bodyPr/>
                    <a:lstStyle/>
                    <a:p>
                      <a:endParaRPr lang="en-GB" dirty="0"/>
                    </a:p>
                  </a:txBody>
                  <a:tcPr marL="55984" marR="55984" marT="0" marB="0" anchor="ctr">
                    <a:solidFill>
                      <a:schemeClr val="accent3">
                        <a:lumMod val="20000"/>
                        <a:lumOff val="80000"/>
                      </a:schemeClr>
                    </a:solidFill>
                  </a:tcPr>
                </a:tc>
                <a:tc>
                  <a:txBody>
                    <a:bodyPr/>
                    <a:lstStyle/>
                    <a:p>
                      <a:pPr>
                        <a:lnSpc>
                          <a:spcPct val="107000"/>
                        </a:lnSpc>
                        <a:spcAft>
                          <a:spcPts val="0"/>
                        </a:spcAft>
                      </a:pPr>
                      <a:r>
                        <a:rPr lang="en-GB" sz="1200" dirty="0">
                          <a:effectLst/>
                        </a:rPr>
                        <a:t>4.2 Illicit tobacco: implement the illicit tobacco strategy and reduce the market share of these products </a:t>
                      </a:r>
                      <a:endParaRPr lang="en-GB" sz="1400" dirty="0">
                        <a:effectLst/>
                        <a:latin typeface="Arial" panose="020B0604020202020204" pitchFamily="34" charset="0"/>
                        <a:ea typeface="Times New Roman" panose="02020603050405020304" pitchFamily="18" charset="0"/>
                      </a:endParaRPr>
                    </a:p>
                  </a:txBody>
                  <a:tcPr marL="55984" marR="55984" marT="0" marB="0" anchor="ctr">
                    <a:solidFill>
                      <a:schemeClr val="accent3">
                        <a:lumMod val="20000"/>
                        <a:lumOff val="80000"/>
                      </a:schemeClr>
                    </a:solidFill>
                  </a:tcPr>
                </a:tc>
              </a:tr>
              <a:tr h="360120">
                <a:tc vMerge="1">
                  <a:txBody>
                    <a:bodyPr/>
                    <a:lstStyle/>
                    <a:p>
                      <a:endParaRPr lang="en-GB"/>
                    </a:p>
                  </a:txBody>
                  <a:tcPr/>
                </a:tc>
                <a:tc>
                  <a:txBody>
                    <a:bodyPr/>
                    <a:lstStyle/>
                    <a:p>
                      <a:pPr>
                        <a:lnSpc>
                          <a:spcPct val="107000"/>
                        </a:lnSpc>
                        <a:spcAft>
                          <a:spcPts val="0"/>
                        </a:spcAft>
                      </a:pPr>
                      <a:r>
                        <a:rPr lang="en-GB" sz="1200" dirty="0">
                          <a:effectLst/>
                        </a:rPr>
                        <a:t>4.3 Regulation and enforcement: improve the use and effectiveness of sanctions and monitor the development of novel products </a:t>
                      </a:r>
                      <a:endParaRPr lang="en-GB" sz="1400" dirty="0">
                        <a:effectLst/>
                        <a:latin typeface="Arial" panose="020B0604020202020204" pitchFamily="34" charset="0"/>
                        <a:ea typeface="Times New Roman" panose="02020603050405020304" pitchFamily="18" charset="0"/>
                      </a:endParaRPr>
                    </a:p>
                  </a:txBody>
                  <a:tcPr marL="55984" marR="55984" marT="0" marB="0" anchor="ctr">
                    <a:solidFill>
                      <a:schemeClr val="accent3">
                        <a:lumMod val="20000"/>
                        <a:lumOff val="80000"/>
                      </a:schemeClr>
                    </a:solidFill>
                  </a:tcPr>
                </a:tc>
              </a:tr>
            </a:tbl>
          </a:graphicData>
        </a:graphic>
      </p:graphicFrame>
    </p:spTree>
    <p:extLst>
      <p:ext uri="{BB962C8B-B14F-4D97-AF65-F5344CB8AC3E}">
        <p14:creationId xmlns:p14="http://schemas.microsoft.com/office/powerpoint/2010/main" val="35208860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a:xfrm>
            <a:off x="137903" y="1008993"/>
            <a:ext cx="4507669" cy="555997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400" dirty="0">
                <a:solidFill>
                  <a:schemeClr val="tx1"/>
                </a:solidFill>
              </a:rPr>
              <a:t>The proposed target for local areas to adopt is to: </a:t>
            </a:r>
            <a:r>
              <a:rPr lang="en-GB" sz="1400" b="1" dirty="0">
                <a:solidFill>
                  <a:schemeClr val="tx1"/>
                </a:solidFill>
              </a:rPr>
              <a:t>reduce smoking prevalence to below 5% in all socio-economic groups by 2029</a:t>
            </a:r>
            <a:r>
              <a:rPr lang="en-GB" sz="1400" b="1" dirty="0" smtClean="0">
                <a:solidFill>
                  <a:schemeClr val="tx1"/>
                </a:solidFill>
              </a:rPr>
              <a:t>.</a:t>
            </a:r>
          </a:p>
          <a:p>
            <a:endParaRPr lang="en-GB" sz="1400" dirty="0" smtClean="0">
              <a:solidFill>
                <a:schemeClr val="tx1"/>
              </a:solidFill>
            </a:endParaRPr>
          </a:p>
          <a:p>
            <a:r>
              <a:rPr lang="en-GB" sz="1400" dirty="0">
                <a:solidFill>
                  <a:schemeClr val="tx1"/>
                </a:solidFill>
              </a:rPr>
              <a:t>Currently only 30% of smokers per year make a serious attempt to quit. Most of these are unsuccessful. So only 5% of smokers successfully quit each year. </a:t>
            </a:r>
            <a:endParaRPr lang="en-GB" sz="1400" dirty="0" smtClean="0">
              <a:solidFill>
                <a:schemeClr val="tx1"/>
              </a:solidFill>
            </a:endParaRPr>
          </a:p>
          <a:p>
            <a:endParaRPr lang="en-GB" sz="1400" dirty="0" smtClean="0">
              <a:solidFill>
                <a:schemeClr val="tx1"/>
              </a:solidFill>
            </a:endParaRPr>
          </a:p>
          <a:p>
            <a:r>
              <a:rPr lang="en-GB" sz="1400" dirty="0" smtClean="0">
                <a:solidFill>
                  <a:schemeClr val="tx1"/>
                </a:solidFill>
              </a:rPr>
              <a:t>Of </a:t>
            </a:r>
            <a:r>
              <a:rPr lang="en-GB" sz="1400" dirty="0">
                <a:solidFill>
                  <a:schemeClr val="tx1"/>
                </a:solidFill>
              </a:rPr>
              <a:t>these successful quitters:</a:t>
            </a:r>
          </a:p>
          <a:p>
            <a:pPr marL="285750" indent="-285750">
              <a:buFont typeface="Arial" panose="020B0604020202020204" pitchFamily="34" charset="0"/>
              <a:buChar char="•"/>
            </a:pPr>
            <a:r>
              <a:rPr lang="en-GB" sz="1400" dirty="0" smtClean="0">
                <a:solidFill>
                  <a:schemeClr val="tx1"/>
                </a:solidFill>
              </a:rPr>
              <a:t>2</a:t>
            </a:r>
            <a:r>
              <a:rPr lang="en-GB" sz="1400" dirty="0">
                <a:solidFill>
                  <a:schemeClr val="tx1"/>
                </a:solidFill>
              </a:rPr>
              <a:t>% quit through stop smoking services</a:t>
            </a:r>
          </a:p>
          <a:p>
            <a:pPr marL="285750" indent="-285750">
              <a:buFont typeface="Arial" panose="020B0604020202020204" pitchFamily="34" charset="0"/>
              <a:buChar char="•"/>
            </a:pPr>
            <a:r>
              <a:rPr lang="en-GB" sz="1400" dirty="0" smtClean="0">
                <a:solidFill>
                  <a:schemeClr val="tx1"/>
                </a:solidFill>
              </a:rPr>
              <a:t>8</a:t>
            </a:r>
            <a:r>
              <a:rPr lang="en-GB" sz="1400" dirty="0">
                <a:solidFill>
                  <a:schemeClr val="tx1"/>
                </a:solidFill>
              </a:rPr>
              <a:t>% get some professional advice and use medication</a:t>
            </a:r>
          </a:p>
          <a:p>
            <a:pPr marL="285750" indent="-285750">
              <a:buFont typeface="Arial" panose="020B0604020202020204" pitchFamily="34" charset="0"/>
              <a:buChar char="•"/>
            </a:pPr>
            <a:r>
              <a:rPr lang="en-GB" sz="1400" dirty="0" smtClean="0">
                <a:solidFill>
                  <a:schemeClr val="tx1"/>
                </a:solidFill>
              </a:rPr>
              <a:t>4</a:t>
            </a:r>
            <a:r>
              <a:rPr lang="en-GB" sz="1400" dirty="0">
                <a:solidFill>
                  <a:schemeClr val="tx1"/>
                </a:solidFill>
              </a:rPr>
              <a:t>% use nicotine replacement therapy they bought at a pharmacy</a:t>
            </a:r>
          </a:p>
          <a:p>
            <a:pPr marL="285750" indent="-285750">
              <a:buFont typeface="Arial" panose="020B0604020202020204" pitchFamily="34" charset="0"/>
              <a:buChar char="•"/>
            </a:pPr>
            <a:r>
              <a:rPr lang="en-GB" sz="1400" dirty="0" smtClean="0">
                <a:solidFill>
                  <a:schemeClr val="tx1"/>
                </a:solidFill>
              </a:rPr>
              <a:t>35</a:t>
            </a:r>
            <a:r>
              <a:rPr lang="en-GB" sz="1400" dirty="0">
                <a:solidFill>
                  <a:schemeClr val="tx1"/>
                </a:solidFill>
              </a:rPr>
              <a:t>% succeed on their own without any help</a:t>
            </a:r>
          </a:p>
          <a:p>
            <a:pPr marL="285750" indent="-285750">
              <a:buFont typeface="Arial" panose="020B0604020202020204" pitchFamily="34" charset="0"/>
              <a:buChar char="•"/>
            </a:pPr>
            <a:r>
              <a:rPr lang="en-GB" sz="1400" dirty="0" smtClean="0">
                <a:solidFill>
                  <a:schemeClr val="tx1"/>
                </a:solidFill>
              </a:rPr>
              <a:t>41</a:t>
            </a:r>
            <a:r>
              <a:rPr lang="en-GB" sz="1400" dirty="0">
                <a:solidFill>
                  <a:schemeClr val="tx1"/>
                </a:solidFill>
              </a:rPr>
              <a:t>% use an </a:t>
            </a:r>
            <a:r>
              <a:rPr lang="en-GB" sz="1400" dirty="0" smtClean="0">
                <a:solidFill>
                  <a:schemeClr val="tx1"/>
                </a:solidFill>
              </a:rPr>
              <a:t>e-cigarette</a:t>
            </a:r>
          </a:p>
          <a:p>
            <a:endParaRPr lang="en-GB" sz="1400" dirty="0">
              <a:solidFill>
                <a:schemeClr val="tx1"/>
              </a:solidFill>
            </a:endParaRPr>
          </a:p>
          <a:p>
            <a:r>
              <a:rPr lang="en-GB" sz="1400" dirty="0">
                <a:solidFill>
                  <a:schemeClr val="tx1"/>
                </a:solidFill>
              </a:rPr>
              <a:t>To reduce the smoking prevalence overall within each area </a:t>
            </a:r>
            <a:r>
              <a:rPr lang="en-GB" sz="1400" dirty="0" smtClean="0">
                <a:solidFill>
                  <a:schemeClr val="tx1"/>
                </a:solidFill>
              </a:rPr>
              <a:t>requires:</a:t>
            </a:r>
          </a:p>
          <a:p>
            <a:pPr defTabSz="288000"/>
            <a:r>
              <a:rPr lang="en-GB" sz="1400" dirty="0" smtClean="0">
                <a:solidFill>
                  <a:schemeClr val="tx1"/>
                </a:solidFill>
              </a:rPr>
              <a:t>	</a:t>
            </a:r>
            <a:r>
              <a:rPr lang="en-GB" sz="1400" dirty="0" smtClean="0">
                <a:solidFill>
                  <a:srgbClr val="7030A0"/>
                </a:solidFill>
              </a:rPr>
              <a:t>reducing </a:t>
            </a:r>
            <a:r>
              <a:rPr lang="en-GB" sz="1400" dirty="0">
                <a:solidFill>
                  <a:srgbClr val="7030A0"/>
                </a:solidFill>
              </a:rPr>
              <a:t>the uptake of </a:t>
            </a:r>
            <a:r>
              <a:rPr lang="en-GB" sz="1400" dirty="0" smtClean="0">
                <a:solidFill>
                  <a:srgbClr val="7030A0"/>
                </a:solidFill>
              </a:rPr>
              <a:t>smoking</a:t>
            </a:r>
          </a:p>
          <a:p>
            <a:pPr defTabSz="288000"/>
            <a:r>
              <a:rPr lang="en-GB" sz="1400" dirty="0">
                <a:solidFill>
                  <a:srgbClr val="7030A0"/>
                </a:solidFill>
              </a:rPr>
              <a:t>	</a:t>
            </a:r>
            <a:r>
              <a:rPr lang="en-GB" sz="1400" dirty="0" smtClean="0">
                <a:solidFill>
                  <a:srgbClr val="7030A0"/>
                </a:solidFill>
              </a:rPr>
              <a:t>increasing </a:t>
            </a:r>
            <a:r>
              <a:rPr lang="en-GB" sz="1400" dirty="0">
                <a:solidFill>
                  <a:srgbClr val="7030A0"/>
                </a:solidFill>
              </a:rPr>
              <a:t>the number of quit </a:t>
            </a:r>
            <a:r>
              <a:rPr lang="en-GB" sz="1400" dirty="0" smtClean="0">
                <a:solidFill>
                  <a:srgbClr val="7030A0"/>
                </a:solidFill>
              </a:rPr>
              <a:t>attempts	increasing </a:t>
            </a:r>
            <a:r>
              <a:rPr lang="en-GB" sz="1400" dirty="0">
                <a:solidFill>
                  <a:srgbClr val="7030A0"/>
                </a:solidFill>
              </a:rPr>
              <a:t>the success of quit attempts </a:t>
            </a:r>
            <a:r>
              <a:rPr lang="en-GB" sz="1400" dirty="0" smtClean="0">
                <a:solidFill>
                  <a:srgbClr val="7030A0"/>
                </a:solidFill>
              </a:rPr>
              <a:t>made</a:t>
            </a:r>
            <a:r>
              <a:rPr lang="en-GB" sz="1400" dirty="0" smtClean="0">
                <a:solidFill>
                  <a:schemeClr val="tx1"/>
                </a:solidFill>
              </a:rPr>
              <a:t> </a:t>
            </a:r>
            <a:endParaRPr lang="en-GB" sz="1400" dirty="0">
              <a:solidFill>
                <a:schemeClr val="tx1"/>
              </a:solidFill>
            </a:endParaRPr>
          </a:p>
          <a:p>
            <a:endParaRPr lang="en-GB" sz="1400" dirty="0">
              <a:solidFill>
                <a:schemeClr val="tx1"/>
              </a:solidFill>
            </a:endParaRPr>
          </a:p>
          <a:p>
            <a:endParaRPr lang="en-GB" sz="1400" dirty="0">
              <a:solidFill>
                <a:schemeClr val="tx1"/>
              </a:solidFill>
            </a:endParaRPr>
          </a:p>
        </p:txBody>
      </p:sp>
      <p:sp>
        <p:nvSpPr>
          <p:cNvPr id="5" name="TextBox 4"/>
          <p:cNvSpPr txBox="1"/>
          <p:nvPr/>
        </p:nvSpPr>
        <p:spPr>
          <a:xfrm>
            <a:off x="137903" y="145283"/>
            <a:ext cx="5422069" cy="707886"/>
          </a:xfrm>
          <a:prstGeom prst="rect">
            <a:avLst/>
          </a:prstGeom>
          <a:noFill/>
        </p:spPr>
        <p:txBody>
          <a:bodyPr wrap="square" rtlCol="0">
            <a:spAutoFit/>
          </a:bodyPr>
          <a:lstStyle/>
          <a:p>
            <a:r>
              <a:rPr lang="en-GB" sz="2000" b="1" dirty="0" smtClean="0">
                <a:solidFill>
                  <a:schemeClr val="bg1"/>
                </a:solidFill>
              </a:rPr>
              <a:t>Additional Resources: The End of Smoking (Action on Smoking and Health, June 2019)</a:t>
            </a:r>
            <a:endParaRPr lang="en-GB" sz="2000" b="1" dirty="0">
              <a:solidFill>
                <a:schemeClr val="bg1"/>
              </a:solidFill>
            </a:endParaRPr>
          </a:p>
        </p:txBody>
      </p:sp>
      <p:pic>
        <p:nvPicPr>
          <p:cNvPr id="4" name="Picture 3"/>
          <p:cNvPicPr/>
          <p:nvPr/>
        </p:nvPicPr>
        <p:blipFill>
          <a:blip r:embed="rId2"/>
          <a:stretch>
            <a:fillRect/>
          </a:stretch>
        </p:blipFill>
        <p:spPr>
          <a:xfrm>
            <a:off x="4814186" y="2210711"/>
            <a:ext cx="4172159" cy="4254524"/>
          </a:xfrm>
          <a:prstGeom prst="rect">
            <a:avLst/>
          </a:prstGeom>
        </p:spPr>
      </p:pic>
      <p:pic>
        <p:nvPicPr>
          <p:cNvPr id="7" name="Picture 6"/>
          <p:cNvPicPr>
            <a:picLocks noChangeAspect="1"/>
          </p:cNvPicPr>
          <p:nvPr/>
        </p:nvPicPr>
        <p:blipFill>
          <a:blip r:embed="rId3"/>
          <a:stretch>
            <a:fillRect/>
          </a:stretch>
        </p:blipFill>
        <p:spPr>
          <a:xfrm>
            <a:off x="5559972" y="302938"/>
            <a:ext cx="1738827" cy="1750118"/>
          </a:xfrm>
          <a:prstGeom prst="rect">
            <a:avLst/>
          </a:prstGeom>
        </p:spPr>
      </p:pic>
    </p:spTree>
    <p:extLst>
      <p:ext uri="{BB962C8B-B14F-4D97-AF65-F5344CB8AC3E}">
        <p14:creationId xmlns:p14="http://schemas.microsoft.com/office/powerpoint/2010/main" val="34252479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37903" y="145283"/>
            <a:ext cx="5422069" cy="707886"/>
          </a:xfrm>
          <a:prstGeom prst="rect">
            <a:avLst/>
          </a:prstGeom>
          <a:noFill/>
        </p:spPr>
        <p:txBody>
          <a:bodyPr wrap="square" rtlCol="0">
            <a:spAutoFit/>
          </a:bodyPr>
          <a:lstStyle/>
          <a:p>
            <a:r>
              <a:rPr lang="en-GB" sz="2000" b="1" dirty="0" smtClean="0">
                <a:solidFill>
                  <a:schemeClr val="bg1"/>
                </a:solidFill>
              </a:rPr>
              <a:t>Additional Resources: Roles in tobacco control (PHE)</a:t>
            </a:r>
            <a:endParaRPr lang="en-GB" sz="2000" b="1" dirty="0">
              <a:solidFill>
                <a:schemeClr val="bg1"/>
              </a:solidFill>
            </a:endParaRPr>
          </a:p>
        </p:txBody>
      </p:sp>
      <p:pic>
        <p:nvPicPr>
          <p:cNvPr id="6" name="Picture 5" descr="What we can d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2772" y="1692165"/>
            <a:ext cx="6737065" cy="4189358"/>
          </a:xfrm>
          <a:prstGeom prst="rect">
            <a:avLst/>
          </a:prstGeom>
          <a:noFill/>
          <a:ln>
            <a:noFill/>
          </a:ln>
        </p:spPr>
      </p:pic>
    </p:spTree>
    <p:extLst>
      <p:ext uri="{BB962C8B-B14F-4D97-AF65-F5344CB8AC3E}">
        <p14:creationId xmlns:p14="http://schemas.microsoft.com/office/powerpoint/2010/main" val="21241805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37903" y="145283"/>
            <a:ext cx="5422069" cy="400110"/>
          </a:xfrm>
          <a:prstGeom prst="rect">
            <a:avLst/>
          </a:prstGeom>
          <a:noFill/>
        </p:spPr>
        <p:txBody>
          <a:bodyPr wrap="square" rtlCol="0">
            <a:spAutoFit/>
          </a:bodyPr>
          <a:lstStyle/>
          <a:p>
            <a:r>
              <a:rPr lang="en-GB" sz="2000" b="1" dirty="0" smtClean="0">
                <a:solidFill>
                  <a:schemeClr val="bg1"/>
                </a:solidFill>
              </a:rPr>
              <a:t>Additional Resources: Case for Investment</a:t>
            </a:r>
            <a:endParaRPr lang="en-GB" sz="2000" b="1" dirty="0">
              <a:solidFill>
                <a:schemeClr val="bg1"/>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3764567888"/>
              </p:ext>
            </p:extLst>
          </p:nvPr>
        </p:nvGraphicFramePr>
        <p:xfrm>
          <a:off x="225972" y="1187671"/>
          <a:ext cx="8529145" cy="5349044"/>
        </p:xfrm>
        <a:graphic>
          <a:graphicData uri="http://schemas.openxmlformats.org/drawingml/2006/table">
            <a:tbl>
              <a:tblPr firstRow="1" firstCol="1" bandRow="1">
                <a:tableStyleId>{5C22544A-7EE6-4342-B048-85BDC9FD1C3A}</a:tableStyleId>
              </a:tblPr>
              <a:tblGrid>
                <a:gridCol w="8529145"/>
              </a:tblGrid>
              <a:tr h="528818">
                <a:tc>
                  <a:txBody>
                    <a:bodyPr/>
                    <a:lstStyle/>
                    <a:p>
                      <a:pPr marL="342900" lvl="0" indent="-342900">
                        <a:lnSpc>
                          <a:spcPct val="107000"/>
                        </a:lnSpc>
                        <a:spcAft>
                          <a:spcPts val="0"/>
                        </a:spcAft>
                        <a:buFont typeface="Wingdings" panose="05000000000000000000" pitchFamily="2" charset="2"/>
                        <a:buChar char=""/>
                      </a:pPr>
                      <a:r>
                        <a:rPr lang="en-GB" sz="1400" b="0" spc="25" dirty="0">
                          <a:effectLst/>
                        </a:rPr>
                        <a:t>Multi-layered (or multicomponent) strategies are required for effective tobacco control as there are multiplicative effects between measures</a:t>
                      </a:r>
                      <a:endParaRPr lang="en-GB" sz="1400" b="0" dirty="0">
                        <a:effectLst/>
                        <a:latin typeface="Arial" panose="020B0604020202020204" pitchFamily="34" charset="0"/>
                        <a:ea typeface="Times New Roman" panose="02020603050405020304" pitchFamily="18" charset="0"/>
                      </a:endParaRPr>
                    </a:p>
                  </a:txBody>
                  <a:tcPr marL="54182" marR="54182"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lumMod val="75000"/>
                      </a:schemeClr>
                    </a:solidFill>
                  </a:tcPr>
                </a:tc>
              </a:tr>
              <a:tr h="705090">
                <a:tc>
                  <a:txBody>
                    <a:bodyPr/>
                    <a:lstStyle/>
                    <a:p>
                      <a:pPr marL="342900" lvl="0" indent="-342900">
                        <a:lnSpc>
                          <a:spcPct val="107000"/>
                        </a:lnSpc>
                        <a:spcAft>
                          <a:spcPts val="0"/>
                        </a:spcAft>
                        <a:buFont typeface="Wingdings" panose="05000000000000000000" pitchFamily="2" charset="2"/>
                        <a:buChar char=""/>
                      </a:pPr>
                      <a:r>
                        <a:rPr lang="en-GB" sz="1400" b="0" spc="25" dirty="0">
                          <a:effectLst/>
                        </a:rPr>
                        <a:t>Tobacco control is embedded in governmental policy (Tobacco Control Plan) and prevention is integral within the NHS Long Term Plan, with local commitments in the Derbyshire Health &amp; Wellbeing Strategy and Joined Up Care Derbyshire prevention plan </a:t>
                      </a:r>
                      <a:endParaRPr lang="en-GB" sz="1400" b="0" dirty="0">
                        <a:effectLst/>
                        <a:latin typeface="Arial" panose="020B0604020202020204" pitchFamily="34" charset="0"/>
                        <a:ea typeface="Times New Roman" panose="02020603050405020304" pitchFamily="18" charset="0"/>
                      </a:endParaRPr>
                    </a:p>
                  </a:txBody>
                  <a:tcPr marL="54182" marR="54182" marT="0" marB="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1">
                        <a:lumMod val="75000"/>
                      </a:schemeClr>
                    </a:solidFill>
                  </a:tcPr>
                </a:tc>
              </a:tr>
              <a:tr h="765956">
                <a:tc>
                  <a:txBody>
                    <a:bodyPr/>
                    <a:lstStyle/>
                    <a:p>
                      <a:pPr marL="342900" lvl="0" indent="-342900">
                        <a:lnSpc>
                          <a:spcPct val="107000"/>
                        </a:lnSpc>
                        <a:spcAft>
                          <a:spcPts val="0"/>
                        </a:spcAft>
                        <a:buFont typeface="Wingdings" panose="05000000000000000000" pitchFamily="2" charset="2"/>
                        <a:buChar char=""/>
                      </a:pPr>
                      <a:r>
                        <a:rPr lang="en-GB" sz="1400" b="0" spc="25" dirty="0">
                          <a:effectLst/>
                        </a:rPr>
                        <a:t>Smoking is an important influence on healthy life expectancy. Smoking is </a:t>
                      </a:r>
                      <a:r>
                        <a:rPr lang="en-GB" sz="1400" b="0" dirty="0">
                          <a:effectLst/>
                        </a:rPr>
                        <a:t>responsible for around half the differences in life expectancy between the richest and poorest. Reducing smoking is a key priority in tackling the differences in health outcomes between communities in Derbyshire. </a:t>
                      </a:r>
                      <a:endParaRPr lang="en-GB" sz="1400" b="0" dirty="0">
                        <a:effectLst/>
                        <a:latin typeface="Arial" panose="020B0604020202020204" pitchFamily="34" charset="0"/>
                        <a:ea typeface="Times New Roman" panose="02020603050405020304" pitchFamily="18" charset="0"/>
                      </a:endParaRPr>
                    </a:p>
                  </a:txBody>
                  <a:tcPr marL="54182" marR="54182"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75000"/>
                      </a:schemeClr>
                    </a:solidFill>
                  </a:tcPr>
                </a:tc>
              </a:tr>
              <a:tr h="528818">
                <a:tc>
                  <a:txBody>
                    <a:bodyPr/>
                    <a:lstStyle/>
                    <a:p>
                      <a:pPr marL="342900" lvl="0" indent="-342900">
                        <a:lnSpc>
                          <a:spcPct val="107000"/>
                        </a:lnSpc>
                        <a:spcAft>
                          <a:spcPts val="0"/>
                        </a:spcAft>
                        <a:buFont typeface="Wingdings" panose="05000000000000000000" pitchFamily="2" charset="2"/>
                        <a:buChar char=""/>
                      </a:pPr>
                      <a:r>
                        <a:rPr lang="en-GB" sz="1400" b="0" spc="25" dirty="0">
                          <a:effectLst/>
                        </a:rPr>
                        <a:t>Smoking is a cause of ill health and preventable mortality for people of all ages. Reducing smoking rates will improve multiple indicators in the Public Health Outcomes Framework. </a:t>
                      </a:r>
                      <a:endParaRPr lang="en-GB" sz="1400" b="0" dirty="0">
                        <a:effectLst/>
                        <a:latin typeface="Arial" panose="020B0604020202020204" pitchFamily="34" charset="0"/>
                        <a:ea typeface="Times New Roman" panose="02020603050405020304" pitchFamily="18" charset="0"/>
                      </a:endParaRPr>
                    </a:p>
                  </a:txBody>
                  <a:tcPr marL="54182" marR="54182"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75000"/>
                      </a:schemeClr>
                    </a:solidFill>
                  </a:tcPr>
                </a:tc>
              </a:tr>
              <a:tr h="528818">
                <a:tc>
                  <a:txBody>
                    <a:bodyPr/>
                    <a:lstStyle/>
                    <a:p>
                      <a:pPr marL="342900" lvl="0" indent="-342900">
                        <a:lnSpc>
                          <a:spcPct val="107000"/>
                        </a:lnSpc>
                        <a:spcAft>
                          <a:spcPts val="0"/>
                        </a:spcAft>
                        <a:buFont typeface="Wingdings" panose="05000000000000000000" pitchFamily="2" charset="2"/>
                        <a:buChar char=""/>
                      </a:pPr>
                      <a:r>
                        <a:rPr lang="en-GB" sz="1400" b="0" spc="25" dirty="0">
                          <a:effectLst/>
                        </a:rPr>
                        <a:t>Secondhand smoke causes serious health harms especially for children and pregnant women, and tobacco control measures help to protect children and others from this harmful exposure.</a:t>
                      </a:r>
                      <a:endParaRPr lang="en-GB" sz="1400" b="0" dirty="0">
                        <a:effectLst/>
                        <a:latin typeface="Arial" panose="020B0604020202020204" pitchFamily="34" charset="0"/>
                        <a:ea typeface="Times New Roman" panose="02020603050405020304" pitchFamily="18" charset="0"/>
                      </a:endParaRPr>
                    </a:p>
                  </a:txBody>
                  <a:tcPr marL="54182" marR="54182"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75000"/>
                      </a:schemeClr>
                    </a:solidFill>
                  </a:tcPr>
                </a:tc>
              </a:tr>
              <a:tr h="528818">
                <a:tc>
                  <a:txBody>
                    <a:bodyPr/>
                    <a:lstStyle/>
                    <a:p>
                      <a:pPr marL="342900" lvl="0" indent="-342900">
                        <a:lnSpc>
                          <a:spcPct val="107000"/>
                        </a:lnSpc>
                        <a:spcAft>
                          <a:spcPts val="0"/>
                        </a:spcAft>
                        <a:buFont typeface="Wingdings" panose="05000000000000000000" pitchFamily="2" charset="2"/>
                        <a:buChar char=""/>
                      </a:pPr>
                      <a:r>
                        <a:rPr lang="en-GB" sz="1400" b="0" spc="25" dirty="0">
                          <a:effectLst/>
                        </a:rPr>
                        <a:t>Treating smoking related diseases costs the local NHS £39.6 million in each year through GP consultations, practice nurse consultations, outpatients visits and hospital admissions</a:t>
                      </a:r>
                      <a:endParaRPr lang="en-GB" sz="1400" b="0" dirty="0">
                        <a:effectLst/>
                        <a:latin typeface="Arial" panose="020B0604020202020204" pitchFamily="34" charset="0"/>
                        <a:ea typeface="Times New Roman" panose="02020603050405020304" pitchFamily="18" charset="0"/>
                      </a:endParaRPr>
                    </a:p>
                  </a:txBody>
                  <a:tcPr marL="54182" marR="54182"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75000"/>
                      </a:schemeClr>
                    </a:solidFill>
                  </a:tcPr>
                </a:tc>
              </a:tr>
              <a:tr h="528818">
                <a:tc>
                  <a:txBody>
                    <a:bodyPr/>
                    <a:lstStyle/>
                    <a:p>
                      <a:pPr marL="342900" lvl="0" indent="-342900">
                        <a:lnSpc>
                          <a:spcPct val="107000"/>
                        </a:lnSpc>
                        <a:spcAft>
                          <a:spcPts val="0"/>
                        </a:spcAft>
                        <a:buFont typeface="Wingdings" panose="05000000000000000000" pitchFamily="2" charset="2"/>
                        <a:buChar char=""/>
                      </a:pPr>
                      <a:r>
                        <a:rPr lang="en-GB" sz="1400" b="0" spc="25" dirty="0">
                          <a:effectLst/>
                        </a:rPr>
                        <a:t>Overall smoking costs Derbyshire £174.7 million each year, including £108.9 million from the local economy due to early deaths, sick leave and smoking breaks</a:t>
                      </a:r>
                      <a:endParaRPr lang="en-GB" sz="1400" b="0" dirty="0">
                        <a:effectLst/>
                        <a:latin typeface="Arial" panose="020B0604020202020204" pitchFamily="34" charset="0"/>
                        <a:ea typeface="Times New Roman" panose="02020603050405020304" pitchFamily="18" charset="0"/>
                      </a:endParaRPr>
                    </a:p>
                  </a:txBody>
                  <a:tcPr marL="54182" marR="54182"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75000"/>
                      </a:schemeClr>
                    </a:solidFill>
                  </a:tcPr>
                </a:tc>
              </a:tr>
              <a:tr h="528818">
                <a:tc>
                  <a:txBody>
                    <a:bodyPr/>
                    <a:lstStyle/>
                    <a:p>
                      <a:pPr marL="342900" lvl="0" indent="-342900">
                        <a:lnSpc>
                          <a:spcPct val="107000"/>
                        </a:lnSpc>
                        <a:spcAft>
                          <a:spcPts val="0"/>
                        </a:spcAft>
                        <a:buFont typeface="Wingdings" panose="05000000000000000000" pitchFamily="2" charset="2"/>
                        <a:buChar char=""/>
                      </a:pPr>
                      <a:r>
                        <a:rPr lang="en-GB" sz="1400" b="0" spc="25" dirty="0">
                          <a:effectLst/>
                        </a:rPr>
                        <a:t>Reducing smoking will increase disposable income for individuals and their families and promote economic prosperity at household and community level. </a:t>
                      </a:r>
                      <a:endParaRPr lang="en-GB" sz="1400" b="0" dirty="0">
                        <a:effectLst/>
                        <a:latin typeface="Arial" panose="020B0604020202020204" pitchFamily="34" charset="0"/>
                        <a:ea typeface="Times New Roman" panose="02020603050405020304" pitchFamily="18" charset="0"/>
                      </a:endParaRPr>
                    </a:p>
                  </a:txBody>
                  <a:tcPr marL="54182" marR="54182"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75000"/>
                      </a:schemeClr>
                    </a:solidFill>
                  </a:tcPr>
                </a:tc>
              </a:tr>
              <a:tr h="352545">
                <a:tc>
                  <a:txBody>
                    <a:bodyPr/>
                    <a:lstStyle/>
                    <a:p>
                      <a:pPr marL="342900" lvl="0" indent="-342900">
                        <a:lnSpc>
                          <a:spcPct val="107000"/>
                        </a:lnSpc>
                        <a:spcAft>
                          <a:spcPts val="0"/>
                        </a:spcAft>
                        <a:buFont typeface="Wingdings" panose="05000000000000000000" pitchFamily="2" charset="2"/>
                        <a:buChar char=""/>
                      </a:pPr>
                      <a:r>
                        <a:rPr lang="en-GB" sz="1400" b="0" spc="25" dirty="0">
                          <a:effectLst/>
                        </a:rPr>
                        <a:t>Helping smokers to quit is the single highest value contribution to health that clinicians can make. </a:t>
                      </a:r>
                      <a:endParaRPr lang="en-GB" sz="1400" b="0" dirty="0">
                        <a:effectLst/>
                        <a:latin typeface="Arial" panose="020B0604020202020204" pitchFamily="34" charset="0"/>
                        <a:ea typeface="Times New Roman" panose="02020603050405020304" pitchFamily="18" charset="0"/>
                      </a:endParaRPr>
                    </a:p>
                  </a:txBody>
                  <a:tcPr marL="54182" marR="54182"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75000"/>
                      </a:schemeClr>
                    </a:solidFill>
                  </a:tcPr>
                </a:tc>
              </a:tr>
              <a:tr h="352545">
                <a:tc>
                  <a:txBody>
                    <a:bodyPr/>
                    <a:lstStyle/>
                    <a:p>
                      <a:pPr marL="342900" lvl="0" indent="-342900">
                        <a:lnSpc>
                          <a:spcPct val="107000"/>
                        </a:lnSpc>
                        <a:spcAft>
                          <a:spcPts val="0"/>
                        </a:spcAft>
                        <a:buFont typeface="Wingdings" panose="05000000000000000000" pitchFamily="2" charset="2"/>
                        <a:buChar char=""/>
                      </a:pPr>
                      <a:r>
                        <a:rPr lang="en-GB" sz="1400" b="0" spc="25" dirty="0">
                          <a:effectLst/>
                        </a:rPr>
                        <a:t>There is a return on investment at system level associated with tobacco control measures.</a:t>
                      </a:r>
                      <a:endParaRPr lang="en-GB" sz="1400" b="0" dirty="0">
                        <a:effectLst/>
                        <a:latin typeface="Arial" panose="020B0604020202020204" pitchFamily="34" charset="0"/>
                        <a:ea typeface="Times New Roman" panose="02020603050405020304" pitchFamily="18" charset="0"/>
                      </a:endParaRPr>
                    </a:p>
                  </a:txBody>
                  <a:tcPr marL="54182" marR="54182"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75000"/>
                      </a:schemeClr>
                    </a:solidFill>
                  </a:tcPr>
                </a:tc>
              </a:tr>
            </a:tbl>
          </a:graphicData>
        </a:graphic>
      </p:graphicFrame>
    </p:spTree>
    <p:extLst>
      <p:ext uri="{BB962C8B-B14F-4D97-AF65-F5344CB8AC3E}">
        <p14:creationId xmlns:p14="http://schemas.microsoft.com/office/powerpoint/2010/main" val="16918847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89185" y="1417748"/>
            <a:ext cx="8702565" cy="458365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600" dirty="0">
                <a:solidFill>
                  <a:schemeClr val="tx1"/>
                </a:solidFill>
              </a:rPr>
              <a:t>Tobacco remains the single-most harmful legal substance to health. Smoking is the leading cause of preventable deaths and early deaths in the UK and in Derbyshire</a:t>
            </a:r>
            <a:r>
              <a:rPr lang="en-GB" sz="1600" dirty="0" smtClean="0">
                <a:solidFill>
                  <a:schemeClr val="tx1"/>
                </a:solidFill>
              </a:rPr>
              <a:t>.</a:t>
            </a:r>
          </a:p>
          <a:p>
            <a:endParaRPr lang="en-GB" sz="1600" dirty="0">
              <a:solidFill>
                <a:schemeClr val="tx1"/>
              </a:solidFill>
            </a:endParaRPr>
          </a:p>
          <a:p>
            <a:r>
              <a:rPr lang="en-GB" sz="1600" dirty="0">
                <a:solidFill>
                  <a:schemeClr val="tx1"/>
                </a:solidFill>
              </a:rPr>
              <a:t>Sadly, smoking is responsible for six deaths a day in Derbyshire. </a:t>
            </a:r>
            <a:endParaRPr lang="en-GB" sz="1600" dirty="0" smtClean="0">
              <a:solidFill>
                <a:schemeClr val="tx1"/>
              </a:solidFill>
            </a:endParaRPr>
          </a:p>
          <a:p>
            <a:endParaRPr lang="en-GB" sz="1600" dirty="0">
              <a:solidFill>
                <a:schemeClr val="tx1"/>
              </a:solidFill>
            </a:endParaRPr>
          </a:p>
          <a:p>
            <a:r>
              <a:rPr lang="en-GB" sz="1600" dirty="0">
                <a:solidFill>
                  <a:schemeClr val="tx1"/>
                </a:solidFill>
              </a:rPr>
              <a:t>And tobacco use is a major cause of ill health particularly from cardiovascular disease, respiratory diseases, and lung cancer. There are particular health risks for children exposed to secondhand smoke, and from smoking in pregnancy. </a:t>
            </a:r>
            <a:endParaRPr lang="en-GB" sz="1600" dirty="0" smtClean="0">
              <a:solidFill>
                <a:schemeClr val="tx1"/>
              </a:solidFill>
            </a:endParaRPr>
          </a:p>
          <a:p>
            <a:endParaRPr lang="en-GB" sz="1600" dirty="0">
              <a:solidFill>
                <a:schemeClr val="tx1"/>
              </a:solidFill>
            </a:endParaRPr>
          </a:p>
          <a:p>
            <a:r>
              <a:rPr lang="en-GB" sz="1600" dirty="0">
                <a:solidFill>
                  <a:schemeClr val="tx1"/>
                </a:solidFill>
              </a:rPr>
              <a:t>Approximately 1 million cigarettes are smoked each day in Derbyshire. Yet there are opportunities to strengthen our efforts to reduce the harms associated with smoking</a:t>
            </a:r>
            <a:r>
              <a:rPr lang="en-GB" sz="1600" dirty="0" smtClean="0">
                <a:solidFill>
                  <a:schemeClr val="tx1"/>
                </a:solidFill>
              </a:rPr>
              <a:t>.</a:t>
            </a:r>
          </a:p>
          <a:p>
            <a:endParaRPr lang="en-GB" sz="1600" dirty="0">
              <a:solidFill>
                <a:schemeClr val="tx1"/>
              </a:solidFill>
            </a:endParaRPr>
          </a:p>
          <a:p>
            <a:r>
              <a:rPr lang="en-GB" sz="1600" dirty="0">
                <a:solidFill>
                  <a:schemeClr val="tx1"/>
                </a:solidFill>
              </a:rPr>
              <a:t>This summary highlights the key messages from a health needs assessment that has been developed to bring together data and evidence to inform the development and delivery of local tobacco control work. </a:t>
            </a:r>
          </a:p>
        </p:txBody>
      </p:sp>
      <p:sp>
        <p:nvSpPr>
          <p:cNvPr id="8" name="TextBox 7"/>
          <p:cNvSpPr txBox="1"/>
          <p:nvPr/>
        </p:nvSpPr>
        <p:spPr>
          <a:xfrm>
            <a:off x="295559" y="313445"/>
            <a:ext cx="4623282" cy="400110"/>
          </a:xfrm>
          <a:prstGeom prst="rect">
            <a:avLst/>
          </a:prstGeom>
          <a:noFill/>
        </p:spPr>
        <p:txBody>
          <a:bodyPr wrap="square" rtlCol="0">
            <a:spAutoFit/>
          </a:bodyPr>
          <a:lstStyle/>
          <a:p>
            <a:r>
              <a:rPr lang="en-GB" sz="2000" b="1" dirty="0" smtClean="0">
                <a:solidFill>
                  <a:schemeClr val="bg1"/>
                </a:solidFill>
              </a:rPr>
              <a:t>Overview</a:t>
            </a:r>
            <a:endParaRPr lang="en-GB" sz="2000" b="1" dirty="0">
              <a:solidFill>
                <a:schemeClr val="bg1"/>
              </a:solidFill>
            </a:endParaRPr>
          </a:p>
        </p:txBody>
      </p:sp>
    </p:spTree>
    <p:extLst>
      <p:ext uri="{BB962C8B-B14F-4D97-AF65-F5344CB8AC3E}">
        <p14:creationId xmlns:p14="http://schemas.microsoft.com/office/powerpoint/2010/main" val="15084363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5559" y="313445"/>
            <a:ext cx="4623282" cy="400110"/>
          </a:xfrm>
          <a:prstGeom prst="rect">
            <a:avLst/>
          </a:prstGeom>
          <a:noFill/>
        </p:spPr>
        <p:txBody>
          <a:bodyPr wrap="square" rtlCol="0">
            <a:spAutoFit/>
          </a:bodyPr>
          <a:lstStyle/>
          <a:p>
            <a:r>
              <a:rPr lang="en-GB" sz="2000" b="1" dirty="0">
                <a:solidFill>
                  <a:schemeClr val="bg1"/>
                </a:solidFill>
              </a:rPr>
              <a:t>Smoking in Derbyshire: key facts</a:t>
            </a:r>
          </a:p>
        </p:txBody>
      </p:sp>
      <p:sp>
        <p:nvSpPr>
          <p:cNvPr id="5" name="Rounded Rectangle 4"/>
          <p:cNvSpPr/>
          <p:nvPr/>
        </p:nvSpPr>
        <p:spPr>
          <a:xfrm>
            <a:off x="191573" y="1355637"/>
            <a:ext cx="2700000" cy="2160000"/>
          </a:xfrm>
          <a:prstGeom prst="roundRect">
            <a:avLst/>
          </a:prstGeom>
          <a:solidFill>
            <a:schemeClr val="bg1"/>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7" name="Rectangle 6"/>
          <p:cNvSpPr/>
          <p:nvPr/>
        </p:nvSpPr>
        <p:spPr>
          <a:xfrm>
            <a:off x="593594" y="2974515"/>
            <a:ext cx="1733168" cy="300082"/>
          </a:xfrm>
          <a:prstGeom prst="rect">
            <a:avLst/>
          </a:prstGeom>
        </p:spPr>
        <p:txBody>
          <a:bodyPr wrap="none">
            <a:spAutoFit/>
          </a:bodyPr>
          <a:lstStyle/>
          <a:p>
            <a:pPr algn="ctr"/>
            <a:r>
              <a:rPr lang="en-GB" altLang="en-US" sz="1350" dirty="0">
                <a:latin typeface="Arial" panose="020B0604020202020204" pitchFamily="34" charset="0"/>
                <a:ea typeface="Times New Roman" panose="02020603050405020304" pitchFamily="18" charset="0"/>
                <a:cs typeface="Arial" panose="020B0604020202020204" pitchFamily="34" charset="0"/>
              </a:rPr>
              <a:t>88750 adults smoke</a:t>
            </a:r>
            <a:endParaRPr lang="en-GB" sz="1350" dirty="0"/>
          </a:p>
        </p:txBody>
      </p:sp>
      <p:sp>
        <p:nvSpPr>
          <p:cNvPr id="8" name="Rounded Rectangle 7"/>
          <p:cNvSpPr/>
          <p:nvPr/>
        </p:nvSpPr>
        <p:spPr>
          <a:xfrm>
            <a:off x="3187430" y="1355637"/>
            <a:ext cx="2700000" cy="2160000"/>
          </a:xfrm>
          <a:prstGeom prst="roundRect">
            <a:avLst/>
          </a:prstGeom>
          <a:solidFill>
            <a:schemeClr val="bg1"/>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9" name="Rectangle 8"/>
          <p:cNvSpPr/>
          <p:nvPr/>
        </p:nvSpPr>
        <p:spPr>
          <a:xfrm>
            <a:off x="3335387" y="2974515"/>
            <a:ext cx="2367957" cy="300082"/>
          </a:xfrm>
          <a:prstGeom prst="rect">
            <a:avLst/>
          </a:prstGeom>
        </p:spPr>
        <p:txBody>
          <a:bodyPr wrap="none">
            <a:spAutoFit/>
          </a:bodyPr>
          <a:lstStyle/>
          <a:p>
            <a:pPr algn="ctr"/>
            <a:r>
              <a:rPr lang="en-GB" altLang="en-US" sz="1350" dirty="0">
                <a:latin typeface="Arial" panose="020B0604020202020204" pitchFamily="34" charset="0"/>
                <a:ea typeface="Times New Roman" panose="02020603050405020304" pitchFamily="18" charset="0"/>
                <a:cs typeface="Arial" panose="020B0604020202020204" pitchFamily="34" charset="0"/>
              </a:rPr>
              <a:t>1 million cigarettes each day</a:t>
            </a:r>
            <a:endParaRPr lang="en-GB" sz="1350" dirty="0"/>
          </a:p>
        </p:txBody>
      </p:sp>
      <p:pic>
        <p:nvPicPr>
          <p:cNvPr id="10" name="Picture 9"/>
          <p:cNvPicPr>
            <a:picLocks noChangeAspect="1"/>
          </p:cNvPicPr>
          <p:nvPr/>
        </p:nvPicPr>
        <p:blipFill>
          <a:blip r:embed="rId2"/>
          <a:stretch>
            <a:fillRect/>
          </a:stretch>
        </p:blipFill>
        <p:spPr>
          <a:xfrm>
            <a:off x="616677" y="1581611"/>
            <a:ext cx="1583044" cy="1166930"/>
          </a:xfrm>
          <a:prstGeom prst="rect">
            <a:avLst/>
          </a:prstGeom>
        </p:spPr>
      </p:pic>
      <p:pic>
        <p:nvPicPr>
          <p:cNvPr id="11" name="Picture 10"/>
          <p:cNvPicPr>
            <a:picLocks noChangeAspect="1"/>
          </p:cNvPicPr>
          <p:nvPr/>
        </p:nvPicPr>
        <p:blipFill>
          <a:blip r:embed="rId3"/>
          <a:stretch>
            <a:fillRect/>
          </a:stretch>
        </p:blipFill>
        <p:spPr>
          <a:xfrm>
            <a:off x="3828210" y="1581612"/>
            <a:ext cx="1582467" cy="1247512"/>
          </a:xfrm>
          <a:prstGeom prst="rect">
            <a:avLst/>
          </a:prstGeom>
        </p:spPr>
      </p:pic>
      <p:sp>
        <p:nvSpPr>
          <p:cNvPr id="12" name="Rounded Rectangle 11"/>
          <p:cNvSpPr/>
          <p:nvPr/>
        </p:nvSpPr>
        <p:spPr>
          <a:xfrm>
            <a:off x="155448" y="3673017"/>
            <a:ext cx="2700000" cy="2160000"/>
          </a:xfrm>
          <a:prstGeom prst="roundRect">
            <a:avLst/>
          </a:prstGeom>
          <a:solidFill>
            <a:schemeClr val="bg1"/>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4" name="Rectangle 13"/>
          <p:cNvSpPr/>
          <p:nvPr/>
        </p:nvSpPr>
        <p:spPr>
          <a:xfrm>
            <a:off x="423826" y="5282897"/>
            <a:ext cx="2235494" cy="507831"/>
          </a:xfrm>
          <a:prstGeom prst="rect">
            <a:avLst/>
          </a:prstGeom>
        </p:spPr>
        <p:txBody>
          <a:bodyPr wrap="square">
            <a:spAutoFit/>
          </a:bodyPr>
          <a:lstStyle/>
          <a:p>
            <a:pPr algn="ctr"/>
            <a:r>
              <a:rPr lang="en-GB" altLang="en-US" sz="1350" dirty="0">
                <a:latin typeface="Arial" panose="020B0604020202020204" pitchFamily="34" charset="0"/>
                <a:ea typeface="Times New Roman" panose="02020603050405020304" pitchFamily="18" charset="0"/>
                <a:cs typeface="Arial" panose="020B0604020202020204" pitchFamily="34" charset="0"/>
              </a:rPr>
              <a:t>1068 women smoke at the time their baby is born</a:t>
            </a:r>
            <a:endParaRPr lang="en-GB" sz="1350" dirty="0"/>
          </a:p>
        </p:txBody>
      </p:sp>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7205" y="3836810"/>
            <a:ext cx="1048733" cy="1279454"/>
          </a:xfrm>
          <a:prstGeom prst="rect">
            <a:avLst/>
          </a:prstGeom>
        </p:spPr>
      </p:pic>
      <p:sp>
        <p:nvSpPr>
          <p:cNvPr id="16" name="Rounded Rectangle 15"/>
          <p:cNvSpPr/>
          <p:nvPr/>
        </p:nvSpPr>
        <p:spPr>
          <a:xfrm>
            <a:off x="3169367" y="3690720"/>
            <a:ext cx="2700000" cy="2160000"/>
          </a:xfrm>
          <a:prstGeom prst="roundRect">
            <a:avLst/>
          </a:prstGeom>
          <a:solidFill>
            <a:schemeClr val="bg1"/>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8" name="Rectangle 17"/>
          <p:cNvSpPr/>
          <p:nvPr/>
        </p:nvSpPr>
        <p:spPr>
          <a:xfrm>
            <a:off x="3498976" y="5282897"/>
            <a:ext cx="2240936" cy="507831"/>
          </a:xfrm>
          <a:prstGeom prst="rect">
            <a:avLst/>
          </a:prstGeom>
        </p:spPr>
        <p:txBody>
          <a:bodyPr wrap="square">
            <a:spAutoFit/>
          </a:bodyPr>
          <a:lstStyle/>
          <a:p>
            <a:pPr lvl="0" algn="ctr"/>
            <a:r>
              <a:rPr lang="en-GB" sz="1350" dirty="0">
                <a:latin typeface="Arial" panose="020B0604020202020204" pitchFamily="34" charset="0"/>
                <a:cs typeface="Arial" panose="020B0604020202020204" pitchFamily="34" charset="0"/>
              </a:rPr>
              <a:t>Smoking costs Derbyshire £174.7 million each year</a:t>
            </a:r>
          </a:p>
        </p:txBody>
      </p:sp>
      <p:pic>
        <p:nvPicPr>
          <p:cNvPr id="19" name="Picture 18"/>
          <p:cNvPicPr>
            <a:picLocks noChangeAspect="1"/>
          </p:cNvPicPr>
          <p:nvPr/>
        </p:nvPicPr>
        <p:blipFill rotWithShape="1">
          <a:blip r:embed="rId5"/>
          <a:srcRect b="10889"/>
          <a:stretch/>
        </p:blipFill>
        <p:spPr>
          <a:xfrm>
            <a:off x="3614075" y="3902931"/>
            <a:ext cx="1907381" cy="1203151"/>
          </a:xfrm>
          <a:prstGeom prst="rect">
            <a:avLst/>
          </a:prstGeom>
        </p:spPr>
      </p:pic>
      <p:sp>
        <p:nvSpPr>
          <p:cNvPr id="20" name="Rounded Rectangle 19"/>
          <p:cNvSpPr/>
          <p:nvPr/>
        </p:nvSpPr>
        <p:spPr>
          <a:xfrm>
            <a:off x="6183286" y="1355637"/>
            <a:ext cx="2700000" cy="2160000"/>
          </a:xfrm>
          <a:prstGeom prst="roundRect">
            <a:avLst/>
          </a:prstGeom>
          <a:solidFill>
            <a:schemeClr val="bg1"/>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1" name="Rectangle 20"/>
          <p:cNvSpPr/>
          <p:nvPr/>
        </p:nvSpPr>
        <p:spPr>
          <a:xfrm>
            <a:off x="6369229" y="2816866"/>
            <a:ext cx="2328113" cy="715581"/>
          </a:xfrm>
          <a:prstGeom prst="rect">
            <a:avLst/>
          </a:prstGeom>
        </p:spPr>
        <p:txBody>
          <a:bodyPr wrap="square">
            <a:spAutoFit/>
          </a:bodyPr>
          <a:lstStyle/>
          <a:p>
            <a:pPr algn="ctr"/>
            <a:r>
              <a:rPr lang="en-GB" altLang="en-US" sz="1350" dirty="0">
                <a:latin typeface="Arial" panose="020B0604020202020204" pitchFamily="34" charset="0"/>
                <a:ea typeface="Times New Roman" panose="02020603050405020304" pitchFamily="18" charset="0"/>
                <a:cs typeface="Arial" panose="020B0604020202020204" pitchFamily="34" charset="0"/>
              </a:rPr>
              <a:t>Smoking is the biggest killer: 16 in every 100 deaths </a:t>
            </a:r>
            <a:endParaRPr lang="en-GB" sz="1350" dirty="0"/>
          </a:p>
        </p:txBody>
      </p:sp>
      <p:sp>
        <p:nvSpPr>
          <p:cNvPr id="22" name="Rounded Rectangle 21"/>
          <p:cNvSpPr/>
          <p:nvPr/>
        </p:nvSpPr>
        <p:spPr>
          <a:xfrm>
            <a:off x="6183286" y="3667349"/>
            <a:ext cx="2700000" cy="2160000"/>
          </a:xfrm>
          <a:prstGeom prst="roundRect">
            <a:avLst/>
          </a:prstGeom>
          <a:solidFill>
            <a:schemeClr val="bg1"/>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5" name="Rectangle 24"/>
          <p:cNvSpPr/>
          <p:nvPr/>
        </p:nvSpPr>
        <p:spPr>
          <a:xfrm>
            <a:off x="6228167" y="5282897"/>
            <a:ext cx="2706624" cy="507831"/>
          </a:xfrm>
          <a:prstGeom prst="rect">
            <a:avLst/>
          </a:prstGeom>
        </p:spPr>
        <p:txBody>
          <a:bodyPr wrap="square">
            <a:spAutoFit/>
          </a:bodyPr>
          <a:lstStyle/>
          <a:p>
            <a:pPr lvl="0" algn="ctr"/>
            <a:r>
              <a:rPr lang="en-GB" sz="1350" dirty="0">
                <a:latin typeface="Arial" panose="020B0604020202020204" pitchFamily="34" charset="0"/>
                <a:cs typeface="Arial" panose="020B0604020202020204" pitchFamily="34" charset="0"/>
              </a:rPr>
              <a:t>Smoking reduces life expectancy and increases inequalities</a:t>
            </a:r>
          </a:p>
        </p:txBody>
      </p:sp>
      <p:pic>
        <p:nvPicPr>
          <p:cNvPr id="27" name="Picture 2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58021" y="3836810"/>
            <a:ext cx="1550528" cy="1335392"/>
          </a:xfrm>
          <a:prstGeom prst="rect">
            <a:avLst/>
          </a:prstGeom>
        </p:spPr>
      </p:pic>
      <p:pic>
        <p:nvPicPr>
          <p:cNvPr id="28" name="Picture 2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89208" y="1439797"/>
            <a:ext cx="1288155" cy="1254878"/>
          </a:xfrm>
          <a:prstGeom prst="rect">
            <a:avLst/>
          </a:prstGeom>
        </p:spPr>
      </p:pic>
    </p:spTree>
    <p:extLst>
      <p:ext uri="{BB962C8B-B14F-4D97-AF65-F5344CB8AC3E}">
        <p14:creationId xmlns:p14="http://schemas.microsoft.com/office/powerpoint/2010/main" val="25535376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10207" y="788276"/>
            <a:ext cx="8702565" cy="596987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285750" indent="-285750">
              <a:buFont typeface="Arial" panose="020B0604020202020204" pitchFamily="34" charset="0"/>
              <a:buChar char="•"/>
            </a:pPr>
            <a:r>
              <a:rPr lang="en-GB" sz="1600" dirty="0" smtClean="0">
                <a:solidFill>
                  <a:schemeClr val="tx1"/>
                </a:solidFill>
              </a:rPr>
              <a:t>Approximately </a:t>
            </a:r>
            <a:r>
              <a:rPr lang="en-GB" sz="1600" dirty="0">
                <a:solidFill>
                  <a:schemeClr val="tx1"/>
                </a:solidFill>
              </a:rPr>
              <a:t>88750 adults (13.9% of the population) are current smokers. </a:t>
            </a:r>
          </a:p>
          <a:p>
            <a:pPr marL="285750" indent="-285750">
              <a:buFont typeface="Arial" panose="020B0604020202020204" pitchFamily="34" charset="0"/>
              <a:buChar char="•"/>
            </a:pPr>
            <a:endParaRPr lang="en-GB" sz="1600" dirty="0" smtClean="0">
              <a:solidFill>
                <a:schemeClr val="tx1"/>
              </a:solidFill>
            </a:endParaRPr>
          </a:p>
          <a:p>
            <a:pPr marL="285750" indent="-285750">
              <a:buFont typeface="Arial" panose="020B0604020202020204" pitchFamily="34" charset="0"/>
              <a:buChar char="•"/>
            </a:pPr>
            <a:r>
              <a:rPr lang="en-GB" sz="1600" dirty="0" smtClean="0">
                <a:solidFill>
                  <a:schemeClr val="tx1"/>
                </a:solidFill>
              </a:rPr>
              <a:t>Higher </a:t>
            </a:r>
            <a:r>
              <a:rPr lang="en-GB" sz="1600" dirty="0">
                <a:solidFill>
                  <a:schemeClr val="tx1"/>
                </a:solidFill>
              </a:rPr>
              <a:t>smoking rates among lower socioeconomic groups and people with mental illness: </a:t>
            </a:r>
          </a:p>
          <a:p>
            <a:pPr marL="742950" lvl="1" indent="-285750">
              <a:buFont typeface="Arial" panose="020B0604020202020204" pitchFamily="34" charset="0"/>
              <a:buChar char="•"/>
            </a:pPr>
            <a:r>
              <a:rPr lang="en-GB" sz="1600" dirty="0" smtClean="0">
                <a:solidFill>
                  <a:schemeClr val="tx1"/>
                </a:solidFill>
              </a:rPr>
              <a:t>23.3</a:t>
            </a:r>
            <a:r>
              <a:rPr lang="en-GB" sz="1600" dirty="0">
                <a:solidFill>
                  <a:schemeClr val="tx1"/>
                </a:solidFill>
              </a:rPr>
              <a:t>% of routine and manual workers are current smokers. </a:t>
            </a:r>
          </a:p>
          <a:p>
            <a:pPr marL="742950" lvl="1" indent="-285750">
              <a:buFont typeface="Arial" panose="020B0604020202020204" pitchFamily="34" charset="0"/>
              <a:buChar char="•"/>
            </a:pPr>
            <a:r>
              <a:rPr lang="en-GB" sz="1600" dirty="0" smtClean="0">
                <a:solidFill>
                  <a:schemeClr val="tx1"/>
                </a:solidFill>
              </a:rPr>
              <a:t>39.9</a:t>
            </a:r>
            <a:r>
              <a:rPr lang="en-GB" sz="1600" dirty="0">
                <a:solidFill>
                  <a:schemeClr val="tx1"/>
                </a:solidFill>
              </a:rPr>
              <a:t>% (1703) adults with serious mental illness smoke. </a:t>
            </a:r>
          </a:p>
          <a:p>
            <a:pPr marL="742950" lvl="1" indent="-285750">
              <a:buFont typeface="Arial" panose="020B0604020202020204" pitchFamily="34" charset="0"/>
              <a:buChar char="•"/>
            </a:pPr>
            <a:r>
              <a:rPr lang="en-GB" sz="1600" dirty="0" smtClean="0">
                <a:solidFill>
                  <a:schemeClr val="tx1"/>
                </a:solidFill>
              </a:rPr>
              <a:t>28.9</a:t>
            </a:r>
            <a:r>
              <a:rPr lang="en-GB" sz="1600" dirty="0">
                <a:solidFill>
                  <a:schemeClr val="tx1"/>
                </a:solidFill>
              </a:rPr>
              <a:t>% of adults with long term mental health condition smoke. </a:t>
            </a:r>
          </a:p>
          <a:p>
            <a:pPr marL="285750" indent="-285750">
              <a:buFont typeface="Arial" panose="020B0604020202020204" pitchFamily="34" charset="0"/>
              <a:buChar char="•"/>
            </a:pPr>
            <a:endParaRPr lang="en-GB" sz="1600" dirty="0" smtClean="0">
              <a:solidFill>
                <a:schemeClr val="tx1"/>
              </a:solidFill>
            </a:endParaRPr>
          </a:p>
          <a:p>
            <a:pPr marL="285750" indent="-285750">
              <a:buFont typeface="Arial" panose="020B0604020202020204" pitchFamily="34" charset="0"/>
              <a:buChar char="•"/>
            </a:pPr>
            <a:r>
              <a:rPr lang="en-GB" sz="1600" dirty="0" smtClean="0">
                <a:solidFill>
                  <a:schemeClr val="tx1"/>
                </a:solidFill>
              </a:rPr>
              <a:t>15</a:t>
            </a:r>
            <a:r>
              <a:rPr lang="en-GB" sz="1600" dirty="0">
                <a:solidFill>
                  <a:schemeClr val="tx1"/>
                </a:solidFill>
              </a:rPr>
              <a:t>% of young people have tried a cigarette, 3% of those who tried now smoke daily.  25.2% of 15 year olds have tried e-cigarettes. </a:t>
            </a:r>
          </a:p>
          <a:p>
            <a:pPr marL="285750" indent="-285750">
              <a:buFont typeface="Arial" panose="020B0604020202020204" pitchFamily="34" charset="0"/>
              <a:buChar char="•"/>
            </a:pPr>
            <a:endParaRPr lang="en-GB" sz="1600" dirty="0" smtClean="0">
              <a:solidFill>
                <a:schemeClr val="tx1"/>
              </a:solidFill>
            </a:endParaRPr>
          </a:p>
          <a:p>
            <a:pPr marL="285750" indent="-285750">
              <a:buFont typeface="Arial" panose="020B0604020202020204" pitchFamily="34" charset="0"/>
              <a:buChar char="•"/>
            </a:pPr>
            <a:r>
              <a:rPr lang="en-GB" sz="1600" dirty="0" smtClean="0">
                <a:solidFill>
                  <a:schemeClr val="tx1"/>
                </a:solidFill>
              </a:rPr>
              <a:t>Smoking </a:t>
            </a:r>
            <a:r>
              <a:rPr lang="en-GB" sz="1600" dirty="0">
                <a:solidFill>
                  <a:schemeClr val="tx1"/>
                </a:solidFill>
              </a:rPr>
              <a:t>prevalence varies slightly between the districts; more adult smokers live in Amber Valley and Chesterfield. </a:t>
            </a:r>
            <a:endParaRPr lang="en-GB" sz="1600" dirty="0" smtClean="0">
              <a:solidFill>
                <a:schemeClr val="tx1"/>
              </a:solidFill>
            </a:endParaRPr>
          </a:p>
          <a:p>
            <a:pPr marL="285750" indent="-285750">
              <a:buFont typeface="Arial" panose="020B0604020202020204" pitchFamily="34" charset="0"/>
              <a:buChar char="•"/>
            </a:pPr>
            <a:endParaRPr lang="en-GB" sz="1600" dirty="0" smtClean="0">
              <a:solidFill>
                <a:schemeClr val="tx1"/>
              </a:solidFill>
            </a:endParaRPr>
          </a:p>
          <a:p>
            <a:pPr marL="285750" indent="-285750">
              <a:buFont typeface="Arial" panose="020B0604020202020204" pitchFamily="34" charset="0"/>
              <a:buChar char="•"/>
            </a:pPr>
            <a:endParaRPr lang="en-GB" sz="1600" dirty="0">
              <a:solidFill>
                <a:schemeClr val="tx1"/>
              </a:solidFill>
            </a:endParaRPr>
          </a:p>
          <a:p>
            <a:pPr marL="285750" indent="-285750">
              <a:buFont typeface="Arial" panose="020B0604020202020204" pitchFamily="34" charset="0"/>
              <a:buChar char="•"/>
            </a:pPr>
            <a:endParaRPr lang="en-GB" sz="1600" dirty="0" smtClean="0">
              <a:solidFill>
                <a:schemeClr val="tx1"/>
              </a:solidFill>
            </a:endParaRPr>
          </a:p>
          <a:p>
            <a:pPr marL="285750" indent="-285750">
              <a:buFont typeface="Arial" panose="020B0604020202020204" pitchFamily="34" charset="0"/>
              <a:buChar char="•"/>
            </a:pPr>
            <a:endParaRPr lang="en-GB" sz="1600" dirty="0">
              <a:solidFill>
                <a:schemeClr val="tx1"/>
              </a:solidFill>
            </a:endParaRPr>
          </a:p>
          <a:p>
            <a:pPr marL="285750" indent="-285750">
              <a:buFont typeface="Arial" panose="020B0604020202020204" pitchFamily="34" charset="0"/>
              <a:buChar char="•"/>
            </a:pPr>
            <a:endParaRPr lang="en-GB" sz="1600" dirty="0" smtClean="0">
              <a:solidFill>
                <a:schemeClr val="tx1"/>
              </a:solidFill>
            </a:endParaRPr>
          </a:p>
          <a:p>
            <a:pPr marL="285750" indent="-285750">
              <a:buFont typeface="Arial" panose="020B0604020202020204" pitchFamily="34" charset="0"/>
              <a:buChar char="•"/>
            </a:pPr>
            <a:endParaRPr lang="en-GB" sz="1600" dirty="0">
              <a:solidFill>
                <a:schemeClr val="tx1"/>
              </a:solidFill>
            </a:endParaRPr>
          </a:p>
          <a:p>
            <a:r>
              <a:rPr lang="en-GB" sz="1600" dirty="0">
                <a:solidFill>
                  <a:schemeClr val="tx1"/>
                </a:solidFill>
              </a:rPr>
              <a:t> </a:t>
            </a:r>
          </a:p>
          <a:p>
            <a:pPr marL="285750" indent="-285750">
              <a:buFont typeface="Arial" panose="020B0604020202020204" pitchFamily="34" charset="0"/>
              <a:buChar char="•"/>
            </a:pPr>
            <a:r>
              <a:rPr lang="en-GB" sz="1600" dirty="0" smtClean="0">
                <a:solidFill>
                  <a:schemeClr val="tx1"/>
                </a:solidFill>
              </a:rPr>
              <a:t>15.4</a:t>
            </a:r>
            <a:r>
              <a:rPr lang="en-GB" sz="1600" dirty="0">
                <a:solidFill>
                  <a:schemeClr val="tx1"/>
                </a:solidFill>
              </a:rPr>
              <a:t>% of pregnant women were smoking at the time of delivery (1068 women). This is significantly higher than the England average (10.8%).</a:t>
            </a:r>
          </a:p>
          <a:p>
            <a:pPr marL="285750" indent="-285750">
              <a:buFont typeface="Arial" panose="020B0604020202020204" pitchFamily="34" charset="0"/>
              <a:buChar char="•"/>
            </a:pPr>
            <a:endParaRPr lang="en-GB" sz="1400" dirty="0">
              <a:solidFill>
                <a:schemeClr val="tx1"/>
              </a:solidFill>
            </a:endParaRPr>
          </a:p>
        </p:txBody>
      </p:sp>
      <p:graphicFrame>
        <p:nvGraphicFramePr>
          <p:cNvPr id="5" name="Table 4"/>
          <p:cNvGraphicFramePr>
            <a:graphicFrameLocks noGrp="1"/>
          </p:cNvGraphicFramePr>
          <p:nvPr>
            <p:extLst/>
          </p:nvPr>
        </p:nvGraphicFramePr>
        <p:xfrm>
          <a:off x="3831021" y="4138500"/>
          <a:ext cx="3988675" cy="1596708"/>
        </p:xfrm>
        <a:graphic>
          <a:graphicData uri="http://schemas.openxmlformats.org/drawingml/2006/table">
            <a:tbl>
              <a:tblPr firstRow="1" firstCol="1" bandRow="1">
                <a:tableStyleId>{00A15C55-8517-42AA-B614-E9B94910E393}</a:tableStyleId>
              </a:tblPr>
              <a:tblGrid>
                <a:gridCol w="1676399"/>
                <a:gridCol w="2312276"/>
              </a:tblGrid>
              <a:tr h="0">
                <a:tc>
                  <a:txBody>
                    <a:bodyPr/>
                    <a:lstStyle/>
                    <a:p>
                      <a:pPr>
                        <a:lnSpc>
                          <a:spcPct val="107000"/>
                        </a:lnSpc>
                        <a:spcAft>
                          <a:spcPts val="0"/>
                        </a:spcAft>
                      </a:pPr>
                      <a:r>
                        <a:rPr lang="en-GB" sz="1100" dirty="0">
                          <a:effectLst/>
                        </a:rPr>
                        <a:t> </a:t>
                      </a:r>
                      <a:endParaRPr lang="en-GB" sz="11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nSpc>
                          <a:spcPct val="107000"/>
                        </a:lnSpc>
                        <a:spcAft>
                          <a:spcPts val="0"/>
                        </a:spcAft>
                      </a:pPr>
                      <a:r>
                        <a:rPr lang="en-GB" sz="1100">
                          <a:effectLst/>
                        </a:rPr>
                        <a:t>Estimated number of smokers</a:t>
                      </a:r>
                      <a:endParaRPr lang="en-GB"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r>
              <a:tr h="0">
                <a:tc>
                  <a:txBody>
                    <a:bodyPr/>
                    <a:lstStyle/>
                    <a:p>
                      <a:pPr algn="l" rtl="0" fontAlgn="ctr"/>
                      <a:r>
                        <a:rPr lang="en-GB" sz="1100" b="1" i="0" u="none" strike="noStrike">
                          <a:solidFill>
                            <a:srgbClr val="FFFFFF"/>
                          </a:solidFill>
                          <a:effectLst/>
                          <a:latin typeface="Arial" panose="020B0604020202020204" pitchFamily="34" charset="0"/>
                        </a:rPr>
                        <a:t>Amber Valley</a:t>
                      </a:r>
                    </a:p>
                  </a:txBody>
                  <a:tcPr marL="9525" marR="9525" marT="9525" marB="0" anchor="ctr"/>
                </a:tc>
                <a:tc>
                  <a:txBody>
                    <a:bodyPr/>
                    <a:lstStyle/>
                    <a:p>
                      <a:pPr algn="l" rtl="0" fontAlgn="ctr"/>
                      <a:r>
                        <a:rPr lang="en-GB" sz="1100" b="0" i="0" u="none" strike="noStrike">
                          <a:solidFill>
                            <a:srgbClr val="000000"/>
                          </a:solidFill>
                          <a:effectLst/>
                          <a:latin typeface="Arial" panose="020B0604020202020204" pitchFamily="34" charset="0"/>
                        </a:rPr>
                        <a:t>15,728</a:t>
                      </a:r>
                    </a:p>
                  </a:txBody>
                  <a:tcPr marL="9525" marR="9525" marT="9525" marB="0" anchor="ctr"/>
                </a:tc>
              </a:tr>
              <a:tr h="0">
                <a:tc>
                  <a:txBody>
                    <a:bodyPr/>
                    <a:lstStyle/>
                    <a:p>
                      <a:pPr algn="l" rtl="0" fontAlgn="ctr"/>
                      <a:r>
                        <a:rPr lang="en-GB" sz="1100" b="1" i="0" u="none" strike="noStrike">
                          <a:solidFill>
                            <a:srgbClr val="FFFFFF"/>
                          </a:solidFill>
                          <a:effectLst/>
                          <a:latin typeface="Arial" panose="020B0604020202020204" pitchFamily="34" charset="0"/>
                        </a:rPr>
                        <a:t>Chesterfield</a:t>
                      </a:r>
                    </a:p>
                  </a:txBody>
                  <a:tcPr marL="9525" marR="9525" marT="9525" marB="0" anchor="ctr"/>
                </a:tc>
                <a:tc>
                  <a:txBody>
                    <a:bodyPr/>
                    <a:lstStyle/>
                    <a:p>
                      <a:pPr algn="l" rtl="0" fontAlgn="ctr"/>
                      <a:r>
                        <a:rPr lang="en-GB" sz="1100" b="0" i="0" u="none" strike="noStrike">
                          <a:solidFill>
                            <a:srgbClr val="000000"/>
                          </a:solidFill>
                          <a:effectLst/>
                          <a:latin typeface="Arial" panose="020B0604020202020204" pitchFamily="34" charset="0"/>
                        </a:rPr>
                        <a:t>14,658</a:t>
                      </a:r>
                    </a:p>
                  </a:txBody>
                  <a:tcPr marL="9525" marR="9525" marT="9525" marB="0" anchor="ctr"/>
                </a:tc>
              </a:tr>
              <a:tr h="0">
                <a:tc>
                  <a:txBody>
                    <a:bodyPr/>
                    <a:lstStyle/>
                    <a:p>
                      <a:pPr algn="l" rtl="0" fontAlgn="ctr"/>
                      <a:r>
                        <a:rPr lang="en-GB" sz="1100" b="1" i="0" u="none" strike="noStrike">
                          <a:solidFill>
                            <a:srgbClr val="FFFFFF"/>
                          </a:solidFill>
                          <a:effectLst/>
                          <a:latin typeface="Arial" panose="020B0604020202020204" pitchFamily="34" charset="0"/>
                        </a:rPr>
                        <a:t>South Derbyshire</a:t>
                      </a:r>
                    </a:p>
                  </a:txBody>
                  <a:tcPr marL="9525" marR="9525" marT="9525" marB="0" anchor="ctr"/>
                </a:tc>
                <a:tc>
                  <a:txBody>
                    <a:bodyPr/>
                    <a:lstStyle/>
                    <a:p>
                      <a:pPr algn="l" rtl="0" fontAlgn="ctr"/>
                      <a:r>
                        <a:rPr lang="en-GB" sz="1100" b="0" i="0" u="none" strike="noStrike">
                          <a:solidFill>
                            <a:srgbClr val="000000"/>
                          </a:solidFill>
                          <a:effectLst/>
                          <a:latin typeface="Arial" panose="020B0604020202020204" pitchFamily="34" charset="0"/>
                        </a:rPr>
                        <a:t>11,588</a:t>
                      </a:r>
                    </a:p>
                  </a:txBody>
                  <a:tcPr marL="9525" marR="9525" marT="9525" marB="0" anchor="ctr"/>
                </a:tc>
              </a:tr>
              <a:tr h="0">
                <a:tc>
                  <a:txBody>
                    <a:bodyPr/>
                    <a:lstStyle/>
                    <a:p>
                      <a:pPr algn="l" rtl="0" fontAlgn="ctr"/>
                      <a:r>
                        <a:rPr lang="en-GB" sz="1100" b="1" i="0" u="none" strike="noStrike">
                          <a:solidFill>
                            <a:srgbClr val="FFFFFF"/>
                          </a:solidFill>
                          <a:effectLst/>
                          <a:latin typeface="Arial" panose="020B0604020202020204" pitchFamily="34" charset="0"/>
                        </a:rPr>
                        <a:t>Bolsover</a:t>
                      </a:r>
                    </a:p>
                  </a:txBody>
                  <a:tcPr marL="9525" marR="9525" marT="9525" marB="0" anchor="ctr"/>
                </a:tc>
                <a:tc>
                  <a:txBody>
                    <a:bodyPr/>
                    <a:lstStyle/>
                    <a:p>
                      <a:pPr algn="l" rtl="0" fontAlgn="ctr"/>
                      <a:r>
                        <a:rPr lang="en-GB" sz="1100" b="0" i="0" u="none" strike="noStrike">
                          <a:solidFill>
                            <a:srgbClr val="000000"/>
                          </a:solidFill>
                          <a:effectLst/>
                          <a:latin typeface="Arial" panose="020B0604020202020204" pitchFamily="34" charset="0"/>
                        </a:rPr>
                        <a:t>11,557</a:t>
                      </a:r>
                    </a:p>
                  </a:txBody>
                  <a:tcPr marL="9525" marR="9525" marT="9525" marB="0" anchor="ctr"/>
                </a:tc>
              </a:tr>
              <a:tr h="0">
                <a:tc>
                  <a:txBody>
                    <a:bodyPr/>
                    <a:lstStyle/>
                    <a:p>
                      <a:pPr algn="l" rtl="0" fontAlgn="ctr"/>
                      <a:r>
                        <a:rPr lang="en-GB" sz="1100" b="1" i="0" u="none" strike="noStrike">
                          <a:solidFill>
                            <a:srgbClr val="FFFFFF"/>
                          </a:solidFill>
                          <a:effectLst/>
                          <a:latin typeface="Arial" panose="020B0604020202020204" pitchFamily="34" charset="0"/>
                        </a:rPr>
                        <a:t>High Peak</a:t>
                      </a:r>
                    </a:p>
                  </a:txBody>
                  <a:tcPr marL="9525" marR="9525" marT="9525" marB="0" anchor="ctr"/>
                </a:tc>
                <a:tc>
                  <a:txBody>
                    <a:bodyPr/>
                    <a:lstStyle/>
                    <a:p>
                      <a:pPr algn="l" rtl="0" fontAlgn="ctr"/>
                      <a:r>
                        <a:rPr lang="en-GB" sz="1100" b="0" i="0" u="none" strike="noStrike">
                          <a:solidFill>
                            <a:srgbClr val="000000"/>
                          </a:solidFill>
                          <a:effectLst/>
                          <a:latin typeface="Arial" panose="020B0604020202020204" pitchFamily="34" charset="0"/>
                        </a:rPr>
                        <a:t>11,536</a:t>
                      </a:r>
                    </a:p>
                  </a:txBody>
                  <a:tcPr marL="9525" marR="9525" marT="9525" marB="0" anchor="ctr"/>
                </a:tc>
              </a:tr>
              <a:tr h="0">
                <a:tc>
                  <a:txBody>
                    <a:bodyPr/>
                    <a:lstStyle/>
                    <a:p>
                      <a:pPr algn="l" rtl="0" fontAlgn="ctr"/>
                      <a:r>
                        <a:rPr lang="en-GB" sz="1100" b="1" i="0" u="none" strike="noStrike">
                          <a:solidFill>
                            <a:srgbClr val="FFFFFF"/>
                          </a:solidFill>
                          <a:effectLst/>
                          <a:latin typeface="Arial" panose="020B0604020202020204" pitchFamily="34" charset="0"/>
                        </a:rPr>
                        <a:t>Erewash</a:t>
                      </a:r>
                    </a:p>
                  </a:txBody>
                  <a:tcPr marL="9525" marR="9525" marT="9525" marB="0" anchor="ctr"/>
                </a:tc>
                <a:tc>
                  <a:txBody>
                    <a:bodyPr/>
                    <a:lstStyle/>
                    <a:p>
                      <a:pPr algn="l" rtl="0" fontAlgn="ctr"/>
                      <a:r>
                        <a:rPr lang="en-GB" sz="1100" b="0" i="0" u="none" strike="noStrike">
                          <a:solidFill>
                            <a:srgbClr val="000000"/>
                          </a:solidFill>
                          <a:effectLst/>
                          <a:latin typeface="Arial" panose="020B0604020202020204" pitchFamily="34" charset="0"/>
                        </a:rPr>
                        <a:t>10,148</a:t>
                      </a:r>
                    </a:p>
                  </a:txBody>
                  <a:tcPr marL="9525" marR="9525" marT="9525" marB="0" anchor="ctr"/>
                </a:tc>
              </a:tr>
              <a:tr h="0">
                <a:tc>
                  <a:txBody>
                    <a:bodyPr/>
                    <a:lstStyle/>
                    <a:p>
                      <a:pPr algn="l" rtl="0" fontAlgn="ctr"/>
                      <a:r>
                        <a:rPr lang="en-GB" sz="1100" b="1" i="0" u="none" strike="noStrike">
                          <a:solidFill>
                            <a:srgbClr val="FFFFFF"/>
                          </a:solidFill>
                          <a:effectLst/>
                          <a:latin typeface="Arial" panose="020B0604020202020204" pitchFamily="34" charset="0"/>
                        </a:rPr>
                        <a:t>North East Derbyshire</a:t>
                      </a:r>
                    </a:p>
                  </a:txBody>
                  <a:tcPr marL="9525" marR="9525" marT="9525" marB="0" anchor="ctr"/>
                </a:tc>
                <a:tc>
                  <a:txBody>
                    <a:bodyPr/>
                    <a:lstStyle/>
                    <a:p>
                      <a:pPr algn="l" rtl="0" fontAlgn="ctr"/>
                      <a:r>
                        <a:rPr lang="en-GB" sz="1100" b="0" i="0" u="none" strike="noStrike">
                          <a:solidFill>
                            <a:srgbClr val="000000"/>
                          </a:solidFill>
                          <a:effectLst/>
                          <a:latin typeface="Arial" panose="020B0604020202020204" pitchFamily="34" charset="0"/>
                        </a:rPr>
                        <a:t>7,662</a:t>
                      </a:r>
                    </a:p>
                  </a:txBody>
                  <a:tcPr marL="9525" marR="9525" marT="9525" marB="0" anchor="ctr"/>
                </a:tc>
              </a:tr>
              <a:tr h="0">
                <a:tc>
                  <a:txBody>
                    <a:bodyPr/>
                    <a:lstStyle/>
                    <a:p>
                      <a:pPr algn="l" rtl="0" fontAlgn="ctr"/>
                      <a:r>
                        <a:rPr lang="en-GB" sz="1100" b="1" i="0" u="none" strike="noStrike">
                          <a:solidFill>
                            <a:srgbClr val="FFFFFF"/>
                          </a:solidFill>
                          <a:effectLst/>
                          <a:latin typeface="Arial" panose="020B0604020202020204" pitchFamily="34" charset="0"/>
                        </a:rPr>
                        <a:t>Derbyshire Dales</a:t>
                      </a:r>
                    </a:p>
                  </a:txBody>
                  <a:tcPr marL="9525" marR="9525" marT="9525" marB="0" anchor="ctr"/>
                </a:tc>
                <a:tc>
                  <a:txBody>
                    <a:bodyPr/>
                    <a:lstStyle/>
                    <a:p>
                      <a:pPr algn="l" rtl="0" fontAlgn="ctr"/>
                      <a:r>
                        <a:rPr lang="en-GB" sz="1100" b="0" i="0" u="none" strike="noStrike" dirty="0">
                          <a:solidFill>
                            <a:srgbClr val="000000"/>
                          </a:solidFill>
                          <a:effectLst/>
                          <a:latin typeface="Arial" panose="020B0604020202020204" pitchFamily="34" charset="0"/>
                        </a:rPr>
                        <a:t>5,620</a:t>
                      </a:r>
                    </a:p>
                  </a:txBody>
                  <a:tcPr marL="9525" marR="9525" marT="9525" marB="0" anchor="ctr"/>
                </a:tc>
              </a:tr>
            </a:tbl>
          </a:graphicData>
        </a:graphic>
      </p:graphicFrame>
      <p:sp>
        <p:nvSpPr>
          <p:cNvPr id="8" name="TextBox 7"/>
          <p:cNvSpPr txBox="1"/>
          <p:nvPr/>
        </p:nvSpPr>
        <p:spPr>
          <a:xfrm>
            <a:off x="295559" y="313445"/>
            <a:ext cx="4623282" cy="400110"/>
          </a:xfrm>
          <a:prstGeom prst="rect">
            <a:avLst/>
          </a:prstGeom>
          <a:noFill/>
        </p:spPr>
        <p:txBody>
          <a:bodyPr wrap="square" rtlCol="0">
            <a:spAutoFit/>
          </a:bodyPr>
          <a:lstStyle/>
          <a:p>
            <a:r>
              <a:rPr lang="en-GB" sz="2000" b="1" dirty="0" smtClean="0">
                <a:solidFill>
                  <a:schemeClr val="bg1"/>
                </a:solidFill>
              </a:rPr>
              <a:t>Who is smoking in Derbyshire?</a:t>
            </a:r>
            <a:endParaRPr lang="en-GB" sz="2000" b="1" dirty="0">
              <a:solidFill>
                <a:schemeClr val="bg1"/>
              </a:solidFill>
            </a:endParaRPr>
          </a:p>
        </p:txBody>
      </p:sp>
    </p:spTree>
    <p:extLst>
      <p:ext uri="{BB962C8B-B14F-4D97-AF65-F5344CB8AC3E}">
        <p14:creationId xmlns:p14="http://schemas.microsoft.com/office/powerpoint/2010/main" val="13520922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5559" y="313445"/>
            <a:ext cx="4623282" cy="400110"/>
          </a:xfrm>
          <a:prstGeom prst="rect">
            <a:avLst/>
          </a:prstGeom>
          <a:noFill/>
        </p:spPr>
        <p:txBody>
          <a:bodyPr wrap="square" rtlCol="0">
            <a:spAutoFit/>
          </a:bodyPr>
          <a:lstStyle/>
          <a:p>
            <a:r>
              <a:rPr lang="en-GB" sz="2000" b="1" dirty="0" smtClean="0">
                <a:solidFill>
                  <a:schemeClr val="bg1"/>
                </a:solidFill>
              </a:rPr>
              <a:t>Who is smoking in Derbyshire?</a:t>
            </a:r>
            <a:endParaRPr lang="en-GB" sz="2000" b="1" dirty="0">
              <a:solidFill>
                <a:schemeClr val="bg1"/>
              </a:solidFill>
            </a:endParaRPr>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211476" y="776615"/>
            <a:ext cx="4251600" cy="5976000"/>
          </a:xfrm>
          <a:prstGeom prst="rect">
            <a:avLst/>
          </a:prstGeom>
        </p:spPr>
      </p:pic>
      <p:pic>
        <p:nvPicPr>
          <p:cNvPr id="6" name="Picture 5"/>
          <p:cNvPicPr>
            <a:picLocks noChangeAspect="1"/>
          </p:cNvPicPr>
          <p:nvPr/>
        </p:nvPicPr>
        <p:blipFill>
          <a:blip r:embed="rId3"/>
          <a:stretch>
            <a:fillRect/>
          </a:stretch>
        </p:blipFill>
        <p:spPr>
          <a:xfrm>
            <a:off x="4613930" y="789424"/>
            <a:ext cx="4249795" cy="5976000"/>
          </a:xfrm>
          <a:prstGeom prst="rect">
            <a:avLst/>
          </a:prstGeom>
        </p:spPr>
      </p:pic>
    </p:spTree>
    <p:extLst>
      <p:ext uri="{BB962C8B-B14F-4D97-AF65-F5344CB8AC3E}">
        <p14:creationId xmlns:p14="http://schemas.microsoft.com/office/powerpoint/2010/main" val="16088640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36634" y="1018511"/>
            <a:ext cx="8839200" cy="206664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dirty="0">
                <a:solidFill>
                  <a:srgbClr val="7030A0"/>
                </a:solidFill>
              </a:rPr>
              <a:t>Deaths</a:t>
            </a:r>
          </a:p>
          <a:p>
            <a:pPr marL="285750" indent="-285750">
              <a:buFont typeface="Arial" panose="020B0604020202020204" pitchFamily="34" charset="0"/>
              <a:buChar char="•"/>
            </a:pPr>
            <a:r>
              <a:rPr lang="en-GB" sz="1600" dirty="0" smtClean="0">
                <a:solidFill>
                  <a:schemeClr val="tx1"/>
                </a:solidFill>
              </a:rPr>
              <a:t>16 </a:t>
            </a:r>
            <a:r>
              <a:rPr lang="en-GB" sz="1600" dirty="0">
                <a:solidFill>
                  <a:schemeClr val="tx1"/>
                </a:solidFill>
              </a:rPr>
              <a:t>in every 100 deaths in Derbyshire can be related to smoking</a:t>
            </a:r>
          </a:p>
          <a:p>
            <a:pPr marL="285750" indent="-285750">
              <a:buFont typeface="Arial" panose="020B0604020202020204" pitchFamily="34" charset="0"/>
              <a:buChar char="•"/>
            </a:pPr>
            <a:r>
              <a:rPr lang="en-GB" sz="1600" dirty="0" smtClean="0">
                <a:solidFill>
                  <a:schemeClr val="tx1"/>
                </a:solidFill>
              </a:rPr>
              <a:t>Approximately </a:t>
            </a:r>
            <a:r>
              <a:rPr lang="en-GB" sz="1600" dirty="0">
                <a:solidFill>
                  <a:schemeClr val="tx1"/>
                </a:solidFill>
              </a:rPr>
              <a:t>2200 deaths in Derbyshire were caused by smoking in 2018 such that smoking was responsible for 6 deaths each day</a:t>
            </a:r>
          </a:p>
          <a:p>
            <a:pPr marL="285750" indent="-285750">
              <a:buFont typeface="Arial" panose="020B0604020202020204" pitchFamily="34" charset="0"/>
              <a:buChar char="•"/>
            </a:pPr>
            <a:r>
              <a:rPr lang="en-GB" sz="1600" dirty="0" smtClean="0">
                <a:solidFill>
                  <a:schemeClr val="tx1"/>
                </a:solidFill>
              </a:rPr>
              <a:t>Smoking </a:t>
            </a:r>
            <a:r>
              <a:rPr lang="en-GB" sz="1600" dirty="0">
                <a:solidFill>
                  <a:schemeClr val="tx1"/>
                </a:solidFill>
              </a:rPr>
              <a:t>in pregnancy makes still birth twice more likely and sudden infant death three times more likely</a:t>
            </a:r>
          </a:p>
        </p:txBody>
      </p:sp>
      <p:sp>
        <p:nvSpPr>
          <p:cNvPr id="7" name="TextBox 6"/>
          <p:cNvSpPr txBox="1"/>
          <p:nvPr/>
        </p:nvSpPr>
        <p:spPr>
          <a:xfrm>
            <a:off x="295559" y="103241"/>
            <a:ext cx="4623282" cy="707886"/>
          </a:xfrm>
          <a:prstGeom prst="rect">
            <a:avLst/>
          </a:prstGeom>
          <a:noFill/>
        </p:spPr>
        <p:txBody>
          <a:bodyPr wrap="square" rtlCol="0">
            <a:spAutoFit/>
          </a:bodyPr>
          <a:lstStyle/>
          <a:p>
            <a:r>
              <a:rPr lang="en-GB" sz="2000" b="1" dirty="0" smtClean="0">
                <a:solidFill>
                  <a:schemeClr val="bg1"/>
                </a:solidFill>
              </a:rPr>
              <a:t>What are the impacts of smoking in Derbyshire?</a:t>
            </a:r>
            <a:endParaRPr lang="en-GB" sz="2000" b="1" dirty="0">
              <a:solidFill>
                <a:schemeClr val="bg1"/>
              </a:solidFill>
            </a:endParaRPr>
          </a:p>
        </p:txBody>
      </p:sp>
      <p:pic>
        <p:nvPicPr>
          <p:cNvPr id="5" name="Picture 4" descr="http://ash.org.uk/wp-content/uploads/2016/07/annual-mortality-infogrfx.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04744" y="3292544"/>
            <a:ext cx="4960883" cy="3417229"/>
          </a:xfrm>
          <a:prstGeom prst="rect">
            <a:avLst/>
          </a:prstGeom>
          <a:solidFill>
            <a:schemeClr val="bg1"/>
          </a:solidFill>
          <a:ln>
            <a:noFill/>
          </a:ln>
        </p:spPr>
      </p:pic>
    </p:spTree>
    <p:extLst>
      <p:ext uri="{BB962C8B-B14F-4D97-AF65-F5344CB8AC3E}">
        <p14:creationId xmlns:p14="http://schemas.microsoft.com/office/powerpoint/2010/main" val="15155148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79310" y="1052864"/>
            <a:ext cx="5065987" cy="255401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600" b="1" dirty="0" smtClean="0">
                <a:solidFill>
                  <a:srgbClr val="7030A0"/>
                </a:solidFill>
              </a:rPr>
              <a:t>Illness and use of health services</a:t>
            </a:r>
            <a:endParaRPr lang="en-GB" sz="1600" b="1" dirty="0">
              <a:solidFill>
                <a:srgbClr val="7030A0"/>
              </a:solidFill>
            </a:endParaRPr>
          </a:p>
          <a:p>
            <a:r>
              <a:rPr lang="en-GB" sz="1600" dirty="0" smtClean="0">
                <a:solidFill>
                  <a:schemeClr val="tx1"/>
                </a:solidFill>
              </a:rPr>
              <a:t>Treating </a:t>
            </a:r>
            <a:r>
              <a:rPr lang="en-GB" sz="1600" dirty="0">
                <a:solidFill>
                  <a:schemeClr val="tx1"/>
                </a:solidFill>
              </a:rPr>
              <a:t>smoking-related illnesses such as cancers, respiratory diseases, and cardiovascular diseases annually </a:t>
            </a:r>
            <a:r>
              <a:rPr lang="en-GB" sz="1600" dirty="0" smtClean="0">
                <a:solidFill>
                  <a:schemeClr val="tx1"/>
                </a:solidFill>
              </a:rPr>
              <a:t>requires:</a:t>
            </a:r>
          </a:p>
          <a:p>
            <a:pPr marL="742950" lvl="1" indent="-285750">
              <a:buFont typeface="Arial" panose="020B0604020202020204" pitchFamily="34" charset="0"/>
              <a:buChar char="•"/>
            </a:pPr>
            <a:r>
              <a:rPr lang="en-GB" sz="1600" dirty="0" smtClean="0">
                <a:solidFill>
                  <a:schemeClr val="tx1"/>
                </a:solidFill>
              </a:rPr>
              <a:t>8138 </a:t>
            </a:r>
            <a:r>
              <a:rPr lang="en-GB" sz="1600" dirty="0">
                <a:solidFill>
                  <a:schemeClr val="tx1"/>
                </a:solidFill>
              </a:rPr>
              <a:t>hospital </a:t>
            </a:r>
            <a:r>
              <a:rPr lang="en-GB" sz="1600" dirty="0" smtClean="0">
                <a:solidFill>
                  <a:schemeClr val="tx1"/>
                </a:solidFill>
              </a:rPr>
              <a:t>admissions</a:t>
            </a:r>
          </a:p>
          <a:p>
            <a:pPr marL="742950" lvl="1" indent="-285750">
              <a:buFont typeface="Arial" panose="020B0604020202020204" pitchFamily="34" charset="0"/>
              <a:buChar char="•"/>
            </a:pPr>
            <a:r>
              <a:rPr lang="en-GB" sz="1600" dirty="0" smtClean="0">
                <a:solidFill>
                  <a:schemeClr val="tx1"/>
                </a:solidFill>
              </a:rPr>
              <a:t>363,053 </a:t>
            </a:r>
            <a:r>
              <a:rPr lang="en-GB" sz="1600" dirty="0">
                <a:solidFill>
                  <a:schemeClr val="tx1"/>
                </a:solidFill>
              </a:rPr>
              <a:t>GP </a:t>
            </a:r>
            <a:r>
              <a:rPr lang="en-GB" sz="1600" dirty="0" smtClean="0">
                <a:solidFill>
                  <a:schemeClr val="tx1"/>
                </a:solidFill>
              </a:rPr>
              <a:t>consultations</a:t>
            </a:r>
          </a:p>
          <a:p>
            <a:pPr marL="742950" lvl="1" indent="-285750">
              <a:buFont typeface="Arial" panose="020B0604020202020204" pitchFamily="34" charset="0"/>
              <a:buChar char="•"/>
            </a:pPr>
            <a:r>
              <a:rPr lang="en-GB" sz="1600" dirty="0" smtClean="0">
                <a:solidFill>
                  <a:schemeClr val="tx1"/>
                </a:solidFill>
              </a:rPr>
              <a:t>127,055 </a:t>
            </a:r>
            <a:r>
              <a:rPr lang="en-GB" sz="1600" dirty="0">
                <a:solidFill>
                  <a:schemeClr val="tx1"/>
                </a:solidFill>
              </a:rPr>
              <a:t>practice nurse </a:t>
            </a:r>
            <a:r>
              <a:rPr lang="en-GB" sz="1600" dirty="0" smtClean="0">
                <a:solidFill>
                  <a:schemeClr val="tx1"/>
                </a:solidFill>
              </a:rPr>
              <a:t>consultations</a:t>
            </a:r>
          </a:p>
          <a:p>
            <a:pPr marL="742950" lvl="1" indent="-285750">
              <a:buFont typeface="Arial" panose="020B0604020202020204" pitchFamily="34" charset="0"/>
              <a:buChar char="•"/>
            </a:pPr>
            <a:r>
              <a:rPr lang="en-GB" sz="1600" dirty="0" smtClean="0">
                <a:solidFill>
                  <a:schemeClr val="tx1"/>
                </a:solidFill>
              </a:rPr>
              <a:t>202,626 </a:t>
            </a:r>
            <a:r>
              <a:rPr lang="en-GB" sz="1600" dirty="0">
                <a:solidFill>
                  <a:schemeClr val="tx1"/>
                </a:solidFill>
              </a:rPr>
              <a:t>GP </a:t>
            </a:r>
            <a:r>
              <a:rPr lang="en-GB" sz="1600" dirty="0" smtClean="0">
                <a:solidFill>
                  <a:schemeClr val="tx1"/>
                </a:solidFill>
              </a:rPr>
              <a:t>prescriptions</a:t>
            </a:r>
          </a:p>
          <a:p>
            <a:pPr marL="742950" lvl="1" indent="-285750">
              <a:buFont typeface="Arial" panose="020B0604020202020204" pitchFamily="34" charset="0"/>
              <a:buChar char="•"/>
            </a:pPr>
            <a:r>
              <a:rPr lang="en-GB" sz="1600" dirty="0" smtClean="0">
                <a:solidFill>
                  <a:schemeClr val="tx1"/>
                </a:solidFill>
              </a:rPr>
              <a:t>73,269 </a:t>
            </a:r>
            <a:r>
              <a:rPr lang="en-GB" sz="1600" dirty="0">
                <a:solidFill>
                  <a:schemeClr val="tx1"/>
                </a:solidFill>
              </a:rPr>
              <a:t>outpatient visits</a:t>
            </a:r>
          </a:p>
        </p:txBody>
      </p:sp>
      <p:sp>
        <p:nvSpPr>
          <p:cNvPr id="7" name="TextBox 6"/>
          <p:cNvSpPr txBox="1"/>
          <p:nvPr/>
        </p:nvSpPr>
        <p:spPr>
          <a:xfrm>
            <a:off x="295559" y="103241"/>
            <a:ext cx="4623282" cy="707886"/>
          </a:xfrm>
          <a:prstGeom prst="rect">
            <a:avLst/>
          </a:prstGeom>
          <a:noFill/>
        </p:spPr>
        <p:txBody>
          <a:bodyPr wrap="square" rtlCol="0">
            <a:spAutoFit/>
          </a:bodyPr>
          <a:lstStyle/>
          <a:p>
            <a:r>
              <a:rPr lang="en-GB" sz="2000" b="1" dirty="0" smtClean="0">
                <a:solidFill>
                  <a:schemeClr val="bg1"/>
                </a:solidFill>
              </a:rPr>
              <a:t>What are the impacts of smoking in Derbyshire?</a:t>
            </a:r>
            <a:endParaRPr lang="en-GB" sz="2000" b="1" dirty="0">
              <a:solidFill>
                <a:schemeClr val="bg1"/>
              </a:solidFill>
            </a:endParaRPr>
          </a:p>
        </p:txBody>
      </p:sp>
      <p:pic>
        <p:nvPicPr>
          <p:cNvPr id="5" name="Picture 4" descr="Infographic showing how smoking harms the body"/>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6612" y="3773214"/>
            <a:ext cx="4301173" cy="2867449"/>
          </a:xfrm>
          <a:prstGeom prst="rect">
            <a:avLst/>
          </a:prstGeom>
          <a:noFill/>
          <a:ln>
            <a:noFill/>
          </a:ln>
        </p:spPr>
      </p:pic>
      <p:sp>
        <p:nvSpPr>
          <p:cNvPr id="3" name="Pentagon 2"/>
          <p:cNvSpPr/>
          <p:nvPr/>
        </p:nvSpPr>
        <p:spPr>
          <a:xfrm>
            <a:off x="4757785" y="2175642"/>
            <a:ext cx="4123456" cy="1261241"/>
          </a:xfrm>
          <a:prstGeom prst="homePlat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This costs the local NHS £39.6 million</a:t>
            </a:r>
          </a:p>
        </p:txBody>
      </p:sp>
    </p:spTree>
    <p:extLst>
      <p:ext uri="{BB962C8B-B14F-4D97-AF65-F5344CB8AC3E}">
        <p14:creationId xmlns:p14="http://schemas.microsoft.com/office/powerpoint/2010/main" val="23986071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57655" y="893382"/>
            <a:ext cx="5370785" cy="310055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600" b="1" dirty="0" smtClean="0">
                <a:solidFill>
                  <a:srgbClr val="7030A0"/>
                </a:solidFill>
              </a:rPr>
              <a:t>Reduced Life expectancy</a:t>
            </a:r>
          </a:p>
          <a:p>
            <a:r>
              <a:rPr lang="en-GB" sz="1600" dirty="0" smtClean="0">
                <a:solidFill>
                  <a:schemeClr val="tx1"/>
                </a:solidFill>
              </a:rPr>
              <a:t>• Smoking </a:t>
            </a:r>
            <a:r>
              <a:rPr lang="en-GB" sz="1600" dirty="0">
                <a:solidFill>
                  <a:schemeClr val="tx1"/>
                </a:solidFill>
              </a:rPr>
              <a:t>is responsible </a:t>
            </a:r>
            <a:r>
              <a:rPr lang="en-GB" sz="1600" dirty="0" smtClean="0">
                <a:solidFill>
                  <a:schemeClr val="tx1"/>
                </a:solidFill>
              </a:rPr>
              <a:t>for </a:t>
            </a:r>
            <a:r>
              <a:rPr lang="en-GB" sz="1600" dirty="0">
                <a:solidFill>
                  <a:schemeClr val="tx1"/>
                </a:solidFill>
              </a:rPr>
              <a:t>half of the differences in life expectancy between the most and least </a:t>
            </a:r>
            <a:r>
              <a:rPr lang="en-GB" sz="1600" dirty="0" smtClean="0">
                <a:solidFill>
                  <a:schemeClr val="tx1"/>
                </a:solidFill>
              </a:rPr>
              <a:t>affluent</a:t>
            </a:r>
          </a:p>
          <a:p>
            <a:pPr marL="0" lvl="2"/>
            <a:endParaRPr lang="en-GB" sz="1600" dirty="0">
              <a:solidFill>
                <a:schemeClr val="tx1"/>
              </a:solidFill>
            </a:endParaRPr>
          </a:p>
          <a:p>
            <a:pPr marL="0" lvl="2"/>
            <a:r>
              <a:rPr lang="en-GB" sz="1600" dirty="0" smtClean="0">
                <a:solidFill>
                  <a:schemeClr val="tx1"/>
                </a:solidFill>
              </a:rPr>
              <a:t>• If </a:t>
            </a:r>
            <a:r>
              <a:rPr lang="en-GB" sz="1600" dirty="0">
                <a:solidFill>
                  <a:schemeClr val="accent4"/>
                </a:solidFill>
              </a:rPr>
              <a:t>3200</a:t>
            </a:r>
            <a:r>
              <a:rPr lang="en-GB" sz="1600" dirty="0">
                <a:solidFill>
                  <a:schemeClr val="tx1"/>
                </a:solidFill>
              </a:rPr>
              <a:t> male smokers </a:t>
            </a:r>
            <a:r>
              <a:rPr lang="en-GB" sz="1600" dirty="0" smtClean="0">
                <a:solidFill>
                  <a:schemeClr val="tx1"/>
                </a:solidFill>
              </a:rPr>
              <a:t>quit, </a:t>
            </a:r>
            <a:r>
              <a:rPr lang="en-GB" sz="1600" dirty="0">
                <a:solidFill>
                  <a:schemeClr val="tx1"/>
                </a:solidFill>
              </a:rPr>
              <a:t>the healthy life expectancy </a:t>
            </a:r>
            <a:r>
              <a:rPr lang="en-GB" sz="1600" dirty="0" smtClean="0">
                <a:solidFill>
                  <a:schemeClr val="tx1"/>
                </a:solidFill>
              </a:rPr>
              <a:t>would </a:t>
            </a:r>
            <a:r>
              <a:rPr lang="en-GB" sz="1600" dirty="0">
                <a:solidFill>
                  <a:schemeClr val="tx1"/>
                </a:solidFill>
              </a:rPr>
              <a:t>rise to 64.0 years, higher than the national average </a:t>
            </a:r>
            <a:endParaRPr lang="en-GB" sz="1600" dirty="0" smtClean="0">
              <a:solidFill>
                <a:schemeClr val="tx1"/>
              </a:solidFill>
            </a:endParaRPr>
          </a:p>
          <a:p>
            <a:endParaRPr lang="en-GB" sz="1600" dirty="0" smtClean="0">
              <a:solidFill>
                <a:schemeClr val="tx1"/>
              </a:solidFill>
            </a:endParaRPr>
          </a:p>
          <a:p>
            <a:r>
              <a:rPr lang="en-GB" sz="1600" dirty="0" smtClean="0">
                <a:solidFill>
                  <a:schemeClr val="tx1"/>
                </a:solidFill>
              </a:rPr>
              <a:t>• If </a:t>
            </a:r>
            <a:r>
              <a:rPr lang="en-GB" sz="1600" dirty="0">
                <a:solidFill>
                  <a:schemeClr val="accent4"/>
                </a:solidFill>
              </a:rPr>
              <a:t>10084</a:t>
            </a:r>
            <a:r>
              <a:rPr lang="en-GB" sz="1600" dirty="0">
                <a:solidFill>
                  <a:schemeClr val="tx1"/>
                </a:solidFill>
              </a:rPr>
              <a:t> female smokers </a:t>
            </a:r>
            <a:r>
              <a:rPr lang="en-GB" sz="1600" dirty="0" smtClean="0">
                <a:solidFill>
                  <a:schemeClr val="tx1"/>
                </a:solidFill>
              </a:rPr>
              <a:t>quit, </a:t>
            </a:r>
            <a:r>
              <a:rPr lang="en-GB" sz="1600" dirty="0">
                <a:solidFill>
                  <a:schemeClr val="tx1"/>
                </a:solidFill>
              </a:rPr>
              <a:t>the healthy life expectancy </a:t>
            </a:r>
            <a:r>
              <a:rPr lang="en-GB" sz="1600" dirty="0" smtClean="0">
                <a:solidFill>
                  <a:schemeClr val="tx1"/>
                </a:solidFill>
              </a:rPr>
              <a:t>would </a:t>
            </a:r>
            <a:r>
              <a:rPr lang="en-GB" sz="1600" dirty="0">
                <a:solidFill>
                  <a:schemeClr val="tx1"/>
                </a:solidFill>
              </a:rPr>
              <a:t>rise to 64.3 years, higher than the national average 	</a:t>
            </a:r>
            <a:endParaRPr lang="en-GB" sz="1600" b="1" dirty="0">
              <a:solidFill>
                <a:schemeClr val="tx1"/>
              </a:solidFill>
            </a:endParaRPr>
          </a:p>
        </p:txBody>
      </p:sp>
      <p:sp>
        <p:nvSpPr>
          <p:cNvPr id="6" name="Rounded Rectangle 5"/>
          <p:cNvSpPr/>
          <p:nvPr/>
        </p:nvSpPr>
        <p:spPr>
          <a:xfrm>
            <a:off x="157655" y="4172606"/>
            <a:ext cx="8765629" cy="18813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dirty="0">
                <a:solidFill>
                  <a:srgbClr val="7030A0"/>
                </a:solidFill>
              </a:rPr>
              <a:t>Costs </a:t>
            </a:r>
            <a:r>
              <a:rPr lang="en-GB" sz="1600" b="1" dirty="0" smtClean="0">
                <a:solidFill>
                  <a:srgbClr val="7030A0"/>
                </a:solidFill>
              </a:rPr>
              <a:t>to the economy</a:t>
            </a:r>
            <a:endParaRPr lang="en-GB" sz="1600" b="1" dirty="0">
              <a:solidFill>
                <a:srgbClr val="7030A0"/>
              </a:solidFill>
            </a:endParaRPr>
          </a:p>
          <a:p>
            <a:pPr lvl="0"/>
            <a:r>
              <a:rPr lang="en-GB" sz="1600" dirty="0">
                <a:solidFill>
                  <a:schemeClr val="tx1"/>
                </a:solidFill>
              </a:rPr>
              <a:t>108.9 million potential wealth is lost from the economy due to early deaths, sick leave and smoking breaks</a:t>
            </a:r>
          </a:p>
          <a:p>
            <a:pPr lvl="0"/>
            <a:r>
              <a:rPr lang="en-GB" sz="1600" dirty="0">
                <a:solidFill>
                  <a:schemeClr val="tx1"/>
                </a:solidFill>
              </a:rPr>
              <a:t>Overall across health, social care, fire and rescue service, and the impacts on productivity, smoking costs Derbyshire £174.7 million each year</a:t>
            </a:r>
          </a:p>
          <a:p>
            <a:pPr lvl="0"/>
            <a:r>
              <a:rPr lang="en-GB" sz="1600" dirty="0">
                <a:solidFill>
                  <a:schemeClr val="tx1"/>
                </a:solidFill>
              </a:rPr>
              <a:t>And then, most people who quit smoking save around £3000 per year which can boost household incomes</a:t>
            </a:r>
          </a:p>
        </p:txBody>
      </p:sp>
      <p:sp>
        <p:nvSpPr>
          <p:cNvPr id="7" name="TextBox 6"/>
          <p:cNvSpPr txBox="1"/>
          <p:nvPr/>
        </p:nvSpPr>
        <p:spPr>
          <a:xfrm>
            <a:off x="295559" y="103241"/>
            <a:ext cx="4623282" cy="707886"/>
          </a:xfrm>
          <a:prstGeom prst="rect">
            <a:avLst/>
          </a:prstGeom>
          <a:noFill/>
        </p:spPr>
        <p:txBody>
          <a:bodyPr wrap="square" rtlCol="0">
            <a:spAutoFit/>
          </a:bodyPr>
          <a:lstStyle/>
          <a:p>
            <a:r>
              <a:rPr lang="en-GB" sz="2000" b="1" dirty="0" smtClean="0">
                <a:solidFill>
                  <a:schemeClr val="bg1"/>
                </a:solidFill>
              </a:rPr>
              <a:t>What are the impacts of smoking in Derbyshire? </a:t>
            </a:r>
            <a:endParaRPr lang="en-GB" sz="2000" b="1" dirty="0">
              <a:solidFill>
                <a:schemeClr val="bg1"/>
              </a:solidFill>
            </a:endParaRPr>
          </a:p>
        </p:txBody>
      </p:sp>
    </p:spTree>
    <p:extLst>
      <p:ext uri="{BB962C8B-B14F-4D97-AF65-F5344CB8AC3E}">
        <p14:creationId xmlns:p14="http://schemas.microsoft.com/office/powerpoint/2010/main" val="12282296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5559" y="103241"/>
            <a:ext cx="4623282" cy="400110"/>
          </a:xfrm>
          <a:prstGeom prst="rect">
            <a:avLst/>
          </a:prstGeom>
          <a:noFill/>
        </p:spPr>
        <p:txBody>
          <a:bodyPr wrap="square" rtlCol="0">
            <a:spAutoFit/>
          </a:bodyPr>
          <a:lstStyle/>
          <a:p>
            <a:r>
              <a:rPr lang="en-GB" sz="2000" b="1" dirty="0" smtClean="0">
                <a:solidFill>
                  <a:schemeClr val="bg1"/>
                </a:solidFill>
              </a:rPr>
              <a:t>What is Tobacco Control? </a:t>
            </a:r>
            <a:endParaRPr lang="en-GB" sz="2000" b="1" dirty="0">
              <a:solidFill>
                <a:schemeClr val="bg1"/>
              </a:solidFill>
            </a:endParaRPr>
          </a:p>
        </p:txBody>
      </p:sp>
      <p:sp>
        <p:nvSpPr>
          <p:cNvPr id="5" name="Rounded Rectangle 4"/>
          <p:cNvSpPr/>
          <p:nvPr/>
        </p:nvSpPr>
        <p:spPr>
          <a:xfrm>
            <a:off x="157656" y="672665"/>
            <a:ext cx="5194737" cy="332126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600" b="1" dirty="0" smtClean="0">
                <a:solidFill>
                  <a:srgbClr val="7030A0"/>
                </a:solidFill>
              </a:rPr>
              <a:t>Tobacco Control</a:t>
            </a:r>
          </a:p>
          <a:p>
            <a:r>
              <a:rPr lang="en-GB" sz="1600" dirty="0" smtClean="0">
                <a:solidFill>
                  <a:schemeClr val="tx1"/>
                </a:solidFill>
              </a:rPr>
              <a:t>• </a:t>
            </a:r>
            <a:r>
              <a:rPr lang="en-GB" sz="1600" dirty="0">
                <a:solidFill>
                  <a:schemeClr val="tx1"/>
                </a:solidFill>
              </a:rPr>
              <a:t>supply, demand and harm reduction strategies that aim to improve the health </a:t>
            </a:r>
            <a:r>
              <a:rPr lang="en-GB" sz="1600" dirty="0" smtClean="0">
                <a:solidFill>
                  <a:schemeClr val="tx1"/>
                </a:solidFill>
              </a:rPr>
              <a:t>by </a:t>
            </a:r>
            <a:r>
              <a:rPr lang="en-GB" sz="1600" dirty="0">
                <a:solidFill>
                  <a:schemeClr val="tx1"/>
                </a:solidFill>
              </a:rPr>
              <a:t>eliminating or reducing </a:t>
            </a:r>
            <a:r>
              <a:rPr lang="en-GB" sz="1600" dirty="0" smtClean="0">
                <a:solidFill>
                  <a:schemeClr val="tx1"/>
                </a:solidFill>
              </a:rPr>
              <a:t>the </a:t>
            </a:r>
            <a:r>
              <a:rPr lang="en-GB" sz="1600" dirty="0">
                <a:solidFill>
                  <a:schemeClr val="tx1"/>
                </a:solidFill>
              </a:rPr>
              <a:t>consumption of tobacco </a:t>
            </a:r>
            <a:r>
              <a:rPr lang="en-GB" sz="1600" dirty="0" smtClean="0">
                <a:solidFill>
                  <a:schemeClr val="tx1"/>
                </a:solidFill>
              </a:rPr>
              <a:t>and </a:t>
            </a:r>
            <a:r>
              <a:rPr lang="en-GB" sz="1600" dirty="0">
                <a:solidFill>
                  <a:schemeClr val="tx1"/>
                </a:solidFill>
              </a:rPr>
              <a:t>exposure to tobacco </a:t>
            </a:r>
            <a:r>
              <a:rPr lang="en-GB" sz="1600" dirty="0" smtClean="0">
                <a:solidFill>
                  <a:schemeClr val="tx1"/>
                </a:solidFill>
              </a:rPr>
              <a:t>smoke</a:t>
            </a:r>
          </a:p>
          <a:p>
            <a:endParaRPr lang="en-GB" sz="1600" b="1" dirty="0" smtClean="0">
              <a:solidFill>
                <a:schemeClr val="tx1"/>
              </a:solidFill>
            </a:endParaRPr>
          </a:p>
          <a:p>
            <a:r>
              <a:rPr lang="en-GB" sz="1600" b="1" dirty="0" smtClean="0">
                <a:solidFill>
                  <a:schemeClr val="tx1"/>
                </a:solidFill>
              </a:rPr>
              <a:t>Ambitions in the Tobacco Control Plan </a:t>
            </a:r>
            <a:r>
              <a:rPr lang="en-GB" sz="1600" b="1" dirty="0">
                <a:solidFill>
                  <a:schemeClr val="tx1"/>
                </a:solidFill>
              </a:rPr>
              <a:t>for England 2017-2022</a:t>
            </a:r>
            <a:r>
              <a:rPr lang="en-GB" sz="1600" b="1" dirty="0" smtClean="0">
                <a:solidFill>
                  <a:schemeClr val="tx1"/>
                </a:solidFill>
              </a:rPr>
              <a:t>:</a:t>
            </a:r>
          </a:p>
          <a:p>
            <a:pPr marL="285750" indent="-285750">
              <a:buFont typeface="Arial" panose="020B0604020202020204" pitchFamily="34" charset="0"/>
              <a:buChar char="•"/>
            </a:pPr>
            <a:r>
              <a:rPr lang="en-GB" sz="1600" b="1" dirty="0" smtClean="0">
                <a:solidFill>
                  <a:schemeClr val="tx1"/>
                </a:solidFill>
              </a:rPr>
              <a:t>achieve </a:t>
            </a:r>
            <a:r>
              <a:rPr lang="en-GB" sz="1600" b="1" dirty="0">
                <a:solidFill>
                  <a:schemeClr val="tx1"/>
                </a:solidFill>
              </a:rPr>
              <a:t>a smokefree </a:t>
            </a:r>
            <a:r>
              <a:rPr lang="en-GB" sz="1600" b="1" dirty="0" smtClean="0">
                <a:solidFill>
                  <a:schemeClr val="tx1"/>
                </a:solidFill>
              </a:rPr>
              <a:t>generation</a:t>
            </a:r>
          </a:p>
          <a:p>
            <a:pPr marL="285750" indent="-285750">
              <a:buFont typeface="Arial" panose="020B0604020202020204" pitchFamily="34" charset="0"/>
              <a:buChar char="•"/>
            </a:pPr>
            <a:r>
              <a:rPr lang="en-GB" sz="1600" b="1" dirty="0" smtClean="0">
                <a:solidFill>
                  <a:schemeClr val="tx1"/>
                </a:solidFill>
              </a:rPr>
              <a:t>support </a:t>
            </a:r>
            <a:r>
              <a:rPr lang="en-GB" sz="1600" b="1" dirty="0">
                <a:solidFill>
                  <a:schemeClr val="tx1"/>
                </a:solidFill>
              </a:rPr>
              <a:t>smokers to </a:t>
            </a:r>
            <a:r>
              <a:rPr lang="en-GB" sz="1600" b="1" dirty="0" smtClean="0">
                <a:solidFill>
                  <a:schemeClr val="tx1"/>
                </a:solidFill>
              </a:rPr>
              <a:t>quit</a:t>
            </a:r>
          </a:p>
          <a:p>
            <a:pPr marL="285750" indent="-285750">
              <a:buFont typeface="Arial" panose="020B0604020202020204" pitchFamily="34" charset="0"/>
              <a:buChar char="•"/>
            </a:pPr>
            <a:r>
              <a:rPr lang="en-GB" sz="1600" b="1" dirty="0" smtClean="0">
                <a:solidFill>
                  <a:schemeClr val="tx1"/>
                </a:solidFill>
              </a:rPr>
              <a:t>eliminate </a:t>
            </a:r>
            <a:r>
              <a:rPr lang="en-GB" sz="1600" b="1" dirty="0">
                <a:solidFill>
                  <a:schemeClr val="tx1"/>
                </a:solidFill>
              </a:rPr>
              <a:t>variation in smoking </a:t>
            </a:r>
            <a:r>
              <a:rPr lang="en-GB" sz="1600" b="1" dirty="0" smtClean="0">
                <a:solidFill>
                  <a:schemeClr val="tx1"/>
                </a:solidFill>
              </a:rPr>
              <a:t>rates</a:t>
            </a:r>
          </a:p>
          <a:p>
            <a:pPr marL="285750" indent="-285750">
              <a:buFont typeface="Arial" panose="020B0604020202020204" pitchFamily="34" charset="0"/>
              <a:buChar char="•"/>
            </a:pPr>
            <a:r>
              <a:rPr lang="en-GB" sz="1600" b="1" dirty="0" smtClean="0">
                <a:solidFill>
                  <a:schemeClr val="tx1"/>
                </a:solidFill>
              </a:rPr>
              <a:t>ensure </a:t>
            </a:r>
            <a:r>
              <a:rPr lang="en-GB" sz="1600" b="1" dirty="0">
                <a:solidFill>
                  <a:schemeClr val="tx1"/>
                </a:solidFill>
              </a:rPr>
              <a:t>effective enforcement</a:t>
            </a:r>
          </a:p>
          <a:p>
            <a:pPr marL="285750" indent="-285750">
              <a:buFont typeface="Arial" panose="020B0604020202020204" pitchFamily="34" charset="0"/>
              <a:buChar char="•"/>
            </a:pPr>
            <a:endParaRPr lang="en-GB" sz="1600" b="1" dirty="0">
              <a:solidFill>
                <a:schemeClr val="tx1"/>
              </a:solidFill>
            </a:endParaRPr>
          </a:p>
        </p:txBody>
      </p:sp>
      <p:sp>
        <p:nvSpPr>
          <p:cNvPr id="6" name="Rounded Rectangle 5"/>
          <p:cNvSpPr/>
          <p:nvPr/>
        </p:nvSpPr>
        <p:spPr>
          <a:xfrm>
            <a:off x="2948150" y="5864772"/>
            <a:ext cx="6027683" cy="91439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b="1" dirty="0" smtClean="0">
                <a:solidFill>
                  <a:srgbClr val="7030A0"/>
                </a:solidFill>
              </a:rPr>
              <a:t>Local commitment</a:t>
            </a:r>
          </a:p>
          <a:p>
            <a:r>
              <a:rPr lang="en-GB" sz="1600" dirty="0" smtClean="0">
                <a:solidFill>
                  <a:schemeClr val="tx1"/>
                </a:solidFill>
              </a:rPr>
              <a:t>‘Enable people in Derbyshire to live healthy lives’ is a priority in the Derbyshire Health and Wellbeing Strategy 2018 - 2023</a:t>
            </a:r>
            <a:endParaRPr lang="en-GB" dirty="0">
              <a:solidFill>
                <a:prstClr val="white"/>
              </a:solidFill>
            </a:endParaRPr>
          </a:p>
        </p:txBody>
      </p:sp>
      <p:sp>
        <p:nvSpPr>
          <p:cNvPr id="7" name="Rounded Rectangle 6"/>
          <p:cNvSpPr/>
          <p:nvPr/>
        </p:nvSpPr>
        <p:spPr>
          <a:xfrm>
            <a:off x="173422" y="4246732"/>
            <a:ext cx="2669626" cy="244836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b="1" dirty="0" smtClean="0">
                <a:solidFill>
                  <a:srgbClr val="7030A0"/>
                </a:solidFill>
              </a:rPr>
              <a:t>Tobacco ‘endgame’ </a:t>
            </a:r>
            <a:endParaRPr lang="en-GB" sz="1600" b="1" dirty="0">
              <a:solidFill>
                <a:srgbClr val="7030A0"/>
              </a:solidFill>
            </a:endParaRPr>
          </a:p>
          <a:p>
            <a:pPr marL="285750" indent="-285750">
              <a:buFont typeface="Arial" panose="020B0604020202020204" pitchFamily="34" charset="0"/>
              <a:buChar char="•"/>
            </a:pPr>
            <a:r>
              <a:rPr lang="en-GB" sz="1600" dirty="0" smtClean="0">
                <a:solidFill>
                  <a:schemeClr val="tx1"/>
                </a:solidFill>
              </a:rPr>
              <a:t>Increasing emphasis on achieving a smoking prevalence rate of 5% or lower</a:t>
            </a:r>
          </a:p>
          <a:p>
            <a:pPr marL="285750" indent="-285750">
              <a:buFont typeface="Arial" panose="020B0604020202020204" pitchFamily="34" charset="0"/>
              <a:buChar char="•"/>
            </a:pPr>
            <a:r>
              <a:rPr lang="en-GB" sz="1600" dirty="0" smtClean="0">
                <a:solidFill>
                  <a:schemeClr val="tx1"/>
                </a:solidFill>
              </a:rPr>
              <a:t>ASH have set a challenge for local areas to reach this by 2029</a:t>
            </a:r>
          </a:p>
          <a:p>
            <a:pPr marL="285750" indent="-285750">
              <a:buFont typeface="Arial" panose="020B0604020202020204" pitchFamily="34" charset="0"/>
              <a:buChar char="•"/>
            </a:pPr>
            <a:endParaRPr lang="en-GB" dirty="0">
              <a:solidFill>
                <a:prstClr val="white"/>
              </a:solidFill>
            </a:endParaRPr>
          </a:p>
        </p:txBody>
      </p:sp>
      <p:pic>
        <p:nvPicPr>
          <p:cNvPr id="8" name="Picture 7"/>
          <p:cNvPicPr>
            <a:picLocks noChangeAspect="1"/>
          </p:cNvPicPr>
          <p:nvPr/>
        </p:nvPicPr>
        <p:blipFill>
          <a:blip r:embed="rId2"/>
          <a:stretch>
            <a:fillRect/>
          </a:stretch>
        </p:blipFill>
        <p:spPr>
          <a:xfrm>
            <a:off x="2948150" y="4054292"/>
            <a:ext cx="1738827" cy="1750118"/>
          </a:xfrm>
          <a:prstGeom prst="rect">
            <a:avLst/>
          </a:prstGeom>
        </p:spPr>
      </p:pic>
      <p:sp>
        <p:nvSpPr>
          <p:cNvPr id="9" name="Rounded Rectangle 8"/>
          <p:cNvSpPr/>
          <p:nvPr/>
        </p:nvSpPr>
        <p:spPr>
          <a:xfrm>
            <a:off x="5457496" y="1237670"/>
            <a:ext cx="3610302" cy="456674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b="1" dirty="0" smtClean="0">
                <a:solidFill>
                  <a:srgbClr val="7030A0"/>
                </a:solidFill>
              </a:rPr>
              <a:t>NHS Long Term Plan</a:t>
            </a:r>
          </a:p>
          <a:p>
            <a:r>
              <a:rPr lang="en-GB" sz="1600" dirty="0" smtClean="0">
                <a:solidFill>
                  <a:schemeClr val="tx1"/>
                </a:solidFill>
              </a:rPr>
              <a:t>Commitments to action </a:t>
            </a:r>
            <a:r>
              <a:rPr lang="en-GB" sz="1600" dirty="0">
                <a:solidFill>
                  <a:schemeClr val="tx1"/>
                </a:solidFill>
              </a:rPr>
              <a:t>on prevention and </a:t>
            </a:r>
            <a:r>
              <a:rPr lang="en-GB" sz="1600" dirty="0" smtClean="0">
                <a:solidFill>
                  <a:schemeClr val="tx1"/>
                </a:solidFill>
              </a:rPr>
              <a:t>health: </a:t>
            </a:r>
            <a:endParaRPr lang="en-GB" sz="1600" dirty="0">
              <a:solidFill>
                <a:schemeClr val="tx1"/>
              </a:solidFill>
            </a:endParaRPr>
          </a:p>
          <a:p>
            <a:pPr marL="285750" lvl="0" indent="-285750">
              <a:buFont typeface="Arial" panose="020B0604020202020204" pitchFamily="34" charset="0"/>
              <a:buChar char="•"/>
            </a:pPr>
            <a:r>
              <a:rPr lang="en-GB" sz="1600" dirty="0" smtClean="0">
                <a:solidFill>
                  <a:schemeClr val="tx1"/>
                </a:solidFill>
              </a:rPr>
              <a:t>a </a:t>
            </a:r>
            <a:r>
              <a:rPr lang="en-GB" sz="1600" dirty="0">
                <a:solidFill>
                  <a:schemeClr val="tx1"/>
                </a:solidFill>
              </a:rPr>
              <a:t>significant new contribution to making England a smoke-free society, by supporting people in contact with NHS services to quit </a:t>
            </a:r>
          </a:p>
          <a:p>
            <a:pPr marL="285750" lvl="0" indent="-285750">
              <a:buFont typeface="Arial" panose="020B0604020202020204" pitchFamily="34" charset="0"/>
              <a:buChar char="•"/>
            </a:pPr>
            <a:r>
              <a:rPr lang="en-GB" sz="1600" dirty="0" smtClean="0">
                <a:solidFill>
                  <a:schemeClr val="tx1"/>
                </a:solidFill>
              </a:rPr>
              <a:t>a </a:t>
            </a:r>
            <a:r>
              <a:rPr lang="en-GB" sz="1600" dirty="0">
                <a:solidFill>
                  <a:schemeClr val="tx1"/>
                </a:solidFill>
              </a:rPr>
              <a:t>new smoke-free pregnancy pathway including focused sessions and treatments</a:t>
            </a:r>
            <a:r>
              <a:rPr lang="en-GB" sz="1600" dirty="0" smtClean="0">
                <a:solidFill>
                  <a:schemeClr val="tx1"/>
                </a:solidFill>
              </a:rPr>
              <a:t>.</a:t>
            </a:r>
          </a:p>
          <a:p>
            <a:pPr marL="285750" lvl="0" indent="-285750">
              <a:buFont typeface="Arial" panose="020B0604020202020204" pitchFamily="34" charset="0"/>
              <a:buChar char="•"/>
            </a:pPr>
            <a:r>
              <a:rPr lang="en-GB" sz="1600" dirty="0" smtClean="0">
                <a:solidFill>
                  <a:schemeClr val="tx1"/>
                </a:solidFill>
              </a:rPr>
              <a:t>a </a:t>
            </a:r>
            <a:r>
              <a:rPr lang="en-GB" sz="1600" dirty="0">
                <a:solidFill>
                  <a:schemeClr val="tx1"/>
                </a:solidFill>
              </a:rPr>
              <a:t>new universal smoking cessation offer </a:t>
            </a:r>
            <a:r>
              <a:rPr lang="en-GB" sz="1600" dirty="0" smtClean="0">
                <a:solidFill>
                  <a:schemeClr val="tx1"/>
                </a:solidFill>
              </a:rPr>
              <a:t>available </a:t>
            </a:r>
            <a:r>
              <a:rPr lang="en-GB" sz="1600" dirty="0">
                <a:solidFill>
                  <a:schemeClr val="tx1"/>
                </a:solidFill>
              </a:rPr>
              <a:t>as part of specialist mental health services for long-term users of specialist mental health, and in learning disability services. </a:t>
            </a:r>
            <a:endParaRPr lang="en-GB" sz="1600" b="1" dirty="0" smtClean="0">
              <a:solidFill>
                <a:srgbClr val="7030A0"/>
              </a:solidFill>
            </a:endParaRPr>
          </a:p>
          <a:p>
            <a:pPr algn="ctr"/>
            <a:endParaRPr lang="en-GB" dirty="0">
              <a:solidFill>
                <a:prstClr val="white"/>
              </a:solidFill>
            </a:endParaRPr>
          </a:p>
        </p:txBody>
      </p:sp>
    </p:spTree>
    <p:extLst>
      <p:ext uri="{BB962C8B-B14F-4D97-AF65-F5344CB8AC3E}">
        <p14:creationId xmlns:p14="http://schemas.microsoft.com/office/powerpoint/2010/main" val="3044299643"/>
      </p:ext>
    </p:extLst>
  </p:cSld>
  <p:clrMapOvr>
    <a:masterClrMapping/>
  </p:clrMapOvr>
</p:sld>
</file>

<file path=ppt/theme/theme1.xml><?xml version="1.0" encoding="utf-8"?>
<a:theme xmlns:a="http://schemas.openxmlformats.org/drawingml/2006/main" name="Presentation - Slides - Purple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CC Theme - Purple on White" id="{57B4C75A-4B87-453C-A58D-CBAA0CF7168C}" vid="{FA80B387-F0C3-4645-B003-C66F867F29AD}"/>
    </a:ext>
  </a:extLst>
</a:theme>
</file>

<file path=ppt/theme/theme2.xml><?xml version="1.0" encoding="utf-8"?>
<a:theme xmlns:a="http://schemas.openxmlformats.org/drawingml/2006/main" name="3_Presentation - Slides - Purple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CC Theme - Purple on White" id="{57B4C75A-4B87-453C-A58D-CBAA0CF7168C}" vid="{FA80B387-F0C3-4645-B003-C66F867F29AD}"/>
    </a:ext>
  </a:extLst>
</a:theme>
</file>

<file path=docProps/app.xml><?xml version="1.0" encoding="utf-8"?>
<Properties xmlns="http://schemas.openxmlformats.org/officeDocument/2006/extended-properties" xmlns:vt="http://schemas.openxmlformats.org/officeDocument/2006/docPropsVTypes">
  <TotalTime>884</TotalTime>
  <Words>1969</Words>
  <Application>Microsoft Office PowerPoint</Application>
  <PresentationFormat>On-screen Show (4:3)</PresentationFormat>
  <Paragraphs>258</Paragraphs>
  <Slides>19</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19</vt:i4>
      </vt:variant>
    </vt:vector>
  </HeadingPairs>
  <TitlesOfParts>
    <vt:vector size="26" baseType="lpstr">
      <vt:lpstr>Arial</vt:lpstr>
      <vt:lpstr>Calibri</vt:lpstr>
      <vt:lpstr>Times New Roman</vt:lpstr>
      <vt:lpstr>Webdings</vt:lpstr>
      <vt:lpstr>Wingdings</vt:lpstr>
      <vt:lpstr>Presentation - Slides - Purple 1</vt:lpstr>
      <vt:lpstr>3_Presentation - Slides - Purple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For further information </vt:lpstr>
      <vt:lpstr>PowerPoint Presentation</vt:lpstr>
      <vt:lpstr>PowerPoint Presentation</vt:lpstr>
      <vt:lpstr>PowerPoint Presentation</vt:lpstr>
      <vt:lpstr>PowerPoint Presentation</vt:lpstr>
    </vt:vector>
  </TitlesOfParts>
  <Company>Derbyshire County Council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McManus (Adult Care)</dc:creator>
  <cp:lastModifiedBy>Helen Johnston (Adult Care)</cp:lastModifiedBy>
  <cp:revision>48</cp:revision>
  <dcterms:created xsi:type="dcterms:W3CDTF">2019-06-11T10:48:39Z</dcterms:created>
  <dcterms:modified xsi:type="dcterms:W3CDTF">2019-07-23T10:15:09Z</dcterms:modified>
</cp:coreProperties>
</file>